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1026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Tailor: replace [Agency] and [Date].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Tailor: research the agency's past hackathons, data jams or in-house tools and fill the callout. If none, delete the callout. Update event numbers to the latest. Live demo: before the meeting, open the Proof Points page and one or two tools in browser tabs. Click the link here and spend 60 seconds clicking through a tool closest to the agency's work. Showing beats telling.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Tailor: swap the buildable example for one in the agency's own domain, using public data only.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Tailor: replace the first three cards with 2-3 areas tied to the agency's published priorities from the last six months. Check the agency does not already have a public tool for each. Lead with the division of the most senior person in the room.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Tailor: name the agency's data or performance team if it has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163241"/>
            <a:ext cx="10566400" cy="502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600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970881"/>
            <a:ext cx="10566400" cy="4074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hyperlink" Target="https://statecapacityecosystem.com/community/proof-point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9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1600"/>
          </a:xfrm>
          <a:prstGeom prst="rect">
            <a:avLst/>
          </a:prstGeom>
          <a:solidFill>
            <a:srgbClr val="D4A85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State Capacity Ecosystem logo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874000" y="1905000"/>
            <a:ext cx="3429000" cy="2667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2800" y="215900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kern="0" spc="200" dirty="0">
                <a:solidFill>
                  <a:srgbClr val="D4A85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STATE CAPACITY ECOSYSTEM</a:t>
            </a:r>
            <a:endParaRPr lang="en-US" sz="1600" dirty="0"/>
          </a:p>
        </p:txBody>
      </p:sp>
      <p:sp>
        <p:nvSpPr>
          <p:cNvPr id="5" name="Text 2"/>
          <p:cNvSpPr>
            <a:spLocks noGrp="1"/>
          </p:cNvSpPr>
          <p:nvPr>
            <p:ph type="title"/>
          </p:nvPr>
        </p:nvSpPr>
        <p:spPr>
          <a:xfrm>
            <a:off x="812800" y="2646660"/>
            <a:ext cx="7194550" cy="1518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880"/>
              </a:lnSpc>
              <a:buNone/>
            </a:pPr>
            <a:r>
              <a:rPr lang="en-US" sz="5600" b="1" i="0" dirty="0">
                <a:solidFill>
                  <a:srgbClr val="F4EFE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[Agency] and State Capacity Ecosystem</a:t>
            </a:r>
            <a:endParaRPr lang="en-US" sz="5600" dirty="0"/>
          </a:p>
        </p:txBody>
      </p:sp>
      <p:sp>
        <p:nvSpPr>
          <p:cNvPr id="6" name="Text 3"/>
          <p:cNvSpPr/>
          <p:nvPr/>
        </p:nvSpPr>
        <p:spPr>
          <a:xfrm>
            <a:off x="812800" y="4343301"/>
            <a:ext cx="1088339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dirty="0">
                <a:solidFill>
                  <a:srgbClr val="DDD8C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Introductions and discussion · [Date]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812800" y="6238280"/>
            <a:ext cx="588645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DDD8C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statecapacityecosystem.com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1600"/>
          </a:xfrm>
          <a:prstGeom prst="rect">
            <a:avLst/>
          </a:prstGeom>
          <a:solidFill>
            <a:srgbClr val="D4A85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State Capacity Ecosystem logo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693400" y="254000"/>
            <a:ext cx="685800" cy="533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2800" y="81280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7E5A1E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WHY IT MATTERS</a:t>
            </a:r>
            <a:endParaRPr lang="en-US" sz="1400" dirty="0"/>
          </a:p>
        </p:txBody>
      </p:sp>
      <p:sp>
        <p:nvSpPr>
          <p:cNvPr id="5" name="Text 2"/>
          <p:cNvSpPr>
            <a:spLocks noGrp="1"/>
          </p:cNvSpPr>
          <p:nvPr>
            <p:ph type="title"/>
          </p:nvPr>
        </p:nvSpPr>
        <p:spPr>
          <a:xfrm>
            <a:off x="812800" y="1163241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What is state capacity?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812800" y="1945481"/>
            <a:ext cx="10464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State capacity is government's ability to do what it sets out to do:</a:t>
            </a:r>
            <a:r>
              <a:rPr lang="en-US" sz="2000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issue the permit, deliver the benefit, keep the trains running.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812800" y="2885281"/>
            <a:ext cx="3386634" cy="1915319"/>
          </a:xfrm>
          <a:prstGeom prst="rect">
            <a:avLst/>
          </a:prstGeom>
          <a:solidFill>
            <a:srgbClr val="FBF8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812800" y="2910681"/>
            <a:ext cx="3386634" cy="0"/>
          </a:xfrm>
          <a:prstGeom prst="line">
            <a:avLst/>
          </a:prstGeom>
          <a:noFill/>
          <a:ln w="508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Users"/>
          <p:cNvPicPr>
            <a:picLocks noChangeAspect="1"/>
          </p:cNvPicPr>
          <p:nvPr/>
        </p:nvPicPr>
        <p:blipFill>
          <a:blip r:embed="rId4"/>
          <a:srcRect t="-130" b="-130"/>
          <a:stretch/>
        </p:blipFill>
        <p:spPr>
          <a:xfrm>
            <a:off x="1041400" y="3164681"/>
            <a:ext cx="355600" cy="26739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041400" y="3533676"/>
            <a:ext cx="3017317" cy="420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59"/>
              </a:lnSpc>
              <a:buNone/>
            </a:pPr>
            <a:r>
              <a:rPr lang="en-US" sz="1356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Public servants make it happen every day</a:t>
            </a:r>
            <a:endParaRPr lang="en-US" sz="1356" dirty="0"/>
          </a:p>
        </p:txBody>
      </p:sp>
      <p:sp>
        <p:nvSpPr>
          <p:cNvPr id="11" name="Text 7"/>
          <p:cNvSpPr/>
          <p:nvPr/>
        </p:nvSpPr>
        <p:spPr>
          <a:xfrm>
            <a:off x="1041400" y="4030563"/>
            <a:ext cx="3017317" cy="566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5"/>
              </a:lnSpc>
              <a:buNone/>
            </a:pPr>
            <a:r>
              <a:rPr lang="en-US" sz="1256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Agencies deliver a huge range of services and are always looking for better ways to do it.</a:t>
            </a:r>
            <a:endParaRPr lang="en-US" sz="1256" dirty="0"/>
          </a:p>
        </p:txBody>
      </p:sp>
      <p:sp>
        <p:nvSpPr>
          <p:cNvPr id="12" name="Shape 8"/>
          <p:cNvSpPr/>
          <p:nvPr/>
        </p:nvSpPr>
        <p:spPr>
          <a:xfrm>
            <a:off x="4402634" y="2885281"/>
            <a:ext cx="3386733" cy="1915319"/>
          </a:xfrm>
          <a:prstGeom prst="rect">
            <a:avLst/>
          </a:prstGeom>
          <a:solidFill>
            <a:srgbClr val="FBF8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4402634" y="2910681"/>
            <a:ext cx="3386733" cy="0"/>
          </a:xfrm>
          <a:prstGeom prst="line">
            <a:avLst/>
          </a:prstGeom>
          <a:noFill/>
          <a:ln w="508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2" descr="Lightning"/>
          <p:cNvPicPr>
            <a:picLocks noChangeAspect="1"/>
          </p:cNvPicPr>
          <p:nvPr/>
        </p:nvPicPr>
        <p:blipFill>
          <a:blip r:embed="rId5"/>
          <a:srcRect t="-130" b="-130"/>
          <a:stretch/>
        </p:blipFill>
        <p:spPr>
          <a:xfrm>
            <a:off x="4631234" y="3164681"/>
            <a:ext cx="355600" cy="26739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31234" y="3533676"/>
            <a:ext cx="3158133" cy="420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41"/>
              </a:lnSpc>
              <a:buNone/>
            </a:pPr>
            <a:r>
              <a:rPr lang="en-US" sz="1688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New tools open new possibilities</a:t>
            </a:r>
            <a:endParaRPr lang="en-US" sz="1688" dirty="0"/>
          </a:p>
        </p:txBody>
      </p:sp>
      <p:sp>
        <p:nvSpPr>
          <p:cNvPr id="16" name="Text 11"/>
          <p:cNvSpPr/>
          <p:nvPr/>
        </p:nvSpPr>
        <p:spPr>
          <a:xfrm>
            <a:off x="4631234" y="4030563"/>
            <a:ext cx="3017419" cy="566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72"/>
              </a:lnSpc>
              <a:buNone/>
            </a:pPr>
            <a:r>
              <a:rPr lang="en-US" sz="1387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Modern software and AI make it possible to test an idea in days, not months.</a:t>
            </a:r>
            <a:endParaRPr lang="en-US" sz="1387" dirty="0"/>
          </a:p>
        </p:txBody>
      </p:sp>
      <p:sp>
        <p:nvSpPr>
          <p:cNvPr id="17" name="Shape 12"/>
          <p:cNvSpPr/>
          <p:nvPr/>
        </p:nvSpPr>
        <p:spPr>
          <a:xfrm>
            <a:off x="7992566" y="2885281"/>
            <a:ext cx="3386634" cy="1915319"/>
          </a:xfrm>
          <a:prstGeom prst="rect">
            <a:avLst/>
          </a:prstGeom>
          <a:solidFill>
            <a:srgbClr val="FBF8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3"/>
          <p:cNvSpPr/>
          <p:nvPr/>
        </p:nvSpPr>
        <p:spPr>
          <a:xfrm>
            <a:off x="7992566" y="2910681"/>
            <a:ext cx="3386634" cy="0"/>
          </a:xfrm>
          <a:prstGeom prst="line">
            <a:avLst/>
          </a:prstGeom>
          <a:noFill/>
          <a:ln w="508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Image 3" descr="Link"/>
          <p:cNvPicPr>
            <a:picLocks noChangeAspect="1"/>
          </p:cNvPicPr>
          <p:nvPr/>
        </p:nvPicPr>
        <p:blipFill>
          <a:blip r:embed="rId6"/>
          <a:srcRect t="-391" b="-391"/>
          <a:stretch/>
        </p:blipFill>
        <p:spPr>
          <a:xfrm>
            <a:off x="8221166" y="3164681"/>
            <a:ext cx="355600" cy="31998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8221166" y="3586262"/>
            <a:ext cx="3017317" cy="2617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69"/>
              </a:lnSpc>
              <a:buNone/>
            </a:pPr>
            <a:r>
              <a:rPr lang="en-US" sz="1626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The right people rarely meet</a:t>
            </a:r>
            <a:endParaRPr lang="en-US" sz="1626" dirty="0"/>
          </a:p>
        </p:txBody>
      </p:sp>
      <p:sp>
        <p:nvSpPr>
          <p:cNvPr id="21" name="Text 15"/>
          <p:cNvSpPr/>
          <p:nvPr/>
        </p:nvSpPr>
        <p:spPr>
          <a:xfrm>
            <a:off x="8221166" y="3924201"/>
            <a:ext cx="3017317" cy="6731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07"/>
              </a:lnSpc>
              <a:buNone/>
            </a:pPr>
            <a:r>
              <a:rPr lang="en-US" sz="1264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Technologists who want to help and practitioners who know the work seldom share a room.</a:t>
            </a:r>
            <a:endParaRPr lang="en-US" sz="1264" dirty="0"/>
          </a:p>
        </p:txBody>
      </p:sp>
      <p:sp>
        <p:nvSpPr>
          <p:cNvPr id="22" name="Shape 16"/>
          <p:cNvSpPr/>
          <p:nvPr/>
        </p:nvSpPr>
        <p:spPr>
          <a:xfrm>
            <a:off x="812800" y="5080000"/>
            <a:ext cx="10566400" cy="762000"/>
          </a:xfrm>
          <a:prstGeom prst="roundRect">
            <a:avLst>
              <a:gd name="adj" fmla="val 6667"/>
            </a:avLst>
          </a:prstGeom>
          <a:solidFill>
            <a:srgbClr val="1A191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4" descr="Star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66800" y="5283200"/>
            <a:ext cx="355600" cy="35560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600200" y="5328940"/>
            <a:ext cx="9810750" cy="289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F4EFE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Our role:</a:t>
            </a:r>
            <a:r>
              <a:rPr lang="en-US" sz="1600" dirty="0">
                <a:solidFill>
                  <a:srgbClr val="F4EFE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connect the people already doing the work with the builders and tools that can help them do more of it.</a:t>
            </a:r>
            <a:endParaRPr lang="en-US" sz="1600" dirty="0"/>
          </a:p>
        </p:txBody>
      </p:sp>
      <p:sp>
        <p:nvSpPr>
          <p:cNvPr id="25" name="Text 18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45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State Capacity Ecosystem · statecapacityecosystem.com</a:t>
            </a:r>
            <a:endParaRPr lang="en-US" sz="1200" dirty="0"/>
          </a:p>
        </p:txBody>
      </p:sp>
      <p:sp>
        <p:nvSpPr>
          <p:cNvPr id="26" name="Text 19"/>
          <p:cNvSpPr/>
          <p:nvPr/>
        </p:nvSpPr>
        <p:spPr>
          <a:xfrm>
            <a:off x="10693400" y="6238280"/>
            <a:ext cx="685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6B645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1600"/>
          </a:xfrm>
          <a:prstGeom prst="rect">
            <a:avLst/>
          </a:prstGeom>
          <a:solidFill>
            <a:srgbClr val="D4A85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State Capacity Ecosystem logo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693400" y="254000"/>
            <a:ext cx="685800" cy="533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2800" y="81280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7E5A1E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OUR MODEL</a:t>
            </a:r>
            <a:endParaRPr lang="en-US" sz="1400" dirty="0"/>
          </a:p>
        </p:txBody>
      </p:sp>
      <p:sp>
        <p:nvSpPr>
          <p:cNvPr id="5" name="Text 2"/>
          <p:cNvSpPr>
            <a:spLocks noGrp="1"/>
          </p:cNvSpPr>
          <p:nvPr>
            <p:ph type="title"/>
          </p:nvPr>
        </p:nvSpPr>
        <p:spPr>
          <a:xfrm>
            <a:off x="812800" y="1163241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What we do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812800" y="1945481"/>
            <a:ext cx="10464800" cy="61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We host events that put government practitioners and technologists in the same room to test ideas, build working prototypes and grow a community that keeps building.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812800" y="2819202"/>
            <a:ext cx="3115667" cy="1981398"/>
          </a:xfrm>
          <a:prstGeom prst="rect">
            <a:avLst/>
          </a:prstGeom>
          <a:solidFill>
            <a:srgbClr val="FBF8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812800" y="2844602"/>
            <a:ext cx="3115667" cy="0"/>
          </a:xfrm>
          <a:prstGeom prst="line">
            <a:avLst/>
          </a:prstGeom>
          <a:noFill/>
          <a:ln w="508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Code"/>
          <p:cNvPicPr>
            <a:picLocks noChangeAspect="1"/>
          </p:cNvPicPr>
          <p:nvPr/>
        </p:nvPicPr>
        <p:blipFill>
          <a:blip r:embed="rId4"/>
          <a:srcRect l="-455" r="-455"/>
          <a:stretch/>
        </p:blipFill>
        <p:spPr>
          <a:xfrm>
            <a:off x="1041400" y="3098602"/>
            <a:ext cx="355600" cy="32722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041400" y="3527425"/>
            <a:ext cx="2738221" cy="305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20"/>
              </a:lnSpc>
              <a:buNone/>
            </a:pPr>
            <a:r>
              <a:rPr lang="en-US" sz="185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Hackathons</a:t>
            </a:r>
            <a:endParaRPr lang="en-US" sz="1850" dirty="0"/>
          </a:p>
        </p:txBody>
      </p:sp>
      <p:sp>
        <p:nvSpPr>
          <p:cNvPr id="11" name="Text 7"/>
          <p:cNvSpPr/>
          <p:nvPr/>
        </p:nvSpPr>
        <p:spPr>
          <a:xfrm>
            <a:off x="1041400" y="3909417"/>
            <a:ext cx="2738221" cy="687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36"/>
              </a:lnSpc>
              <a:buNone/>
            </a:pPr>
            <a:r>
              <a:rPr lang="en-US" sz="1286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Practitioners bring real problems. Mixed teams build working prototypes in one evening.</a:t>
            </a:r>
            <a:endParaRPr lang="en-US" sz="1286" dirty="0"/>
          </a:p>
        </p:txBody>
      </p:sp>
      <p:pic>
        <p:nvPicPr>
          <p:cNvPr id="12" name="Image 2" descr="arrow-right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055467" y="3708301"/>
            <a:ext cx="355600" cy="203200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4538067" y="2819202"/>
            <a:ext cx="3115766" cy="1981398"/>
          </a:xfrm>
          <a:prstGeom prst="rect">
            <a:avLst/>
          </a:prstGeom>
          <a:solidFill>
            <a:srgbClr val="FBF8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9"/>
          <p:cNvSpPr/>
          <p:nvPr/>
        </p:nvSpPr>
        <p:spPr>
          <a:xfrm>
            <a:off x="4538067" y="2844602"/>
            <a:ext cx="3115766" cy="0"/>
          </a:xfrm>
          <a:prstGeom prst="line">
            <a:avLst/>
          </a:prstGeom>
          <a:noFill/>
          <a:ln w="508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3" descr="Lightning"/>
          <p:cNvPicPr>
            <a:picLocks noChangeAspect="1"/>
          </p:cNvPicPr>
          <p:nvPr/>
        </p:nvPicPr>
        <p:blipFill>
          <a:blip r:embed="rId6"/>
          <a:srcRect l="-455" r="-455"/>
          <a:stretch/>
        </p:blipFill>
        <p:spPr>
          <a:xfrm>
            <a:off x="4766667" y="3098602"/>
            <a:ext cx="355600" cy="327223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4766667" y="3527425"/>
            <a:ext cx="2738323" cy="305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20"/>
              </a:lnSpc>
              <a:buNone/>
            </a:pPr>
            <a:r>
              <a:rPr lang="en-US" sz="185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Incubation</a:t>
            </a:r>
            <a:endParaRPr lang="en-US" sz="1850" dirty="0"/>
          </a:p>
        </p:txBody>
      </p:sp>
      <p:sp>
        <p:nvSpPr>
          <p:cNvPr id="17" name="Text 11"/>
          <p:cNvSpPr/>
          <p:nvPr/>
        </p:nvSpPr>
        <p:spPr>
          <a:xfrm>
            <a:off x="4766667" y="3909417"/>
            <a:ext cx="2738323" cy="687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84"/>
              </a:lnSpc>
              <a:buNone/>
            </a:pPr>
            <a:r>
              <a:rPr lang="en-US" sz="1321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Promising prototypes keep going with expert input and the right connections.</a:t>
            </a:r>
            <a:endParaRPr lang="en-US" sz="1321" dirty="0"/>
          </a:p>
        </p:txBody>
      </p:sp>
      <p:pic>
        <p:nvPicPr>
          <p:cNvPr id="18" name="Image 4" descr="arrow-right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780834" y="3708301"/>
            <a:ext cx="355600" cy="203200"/>
          </a:xfrm>
          <a:prstGeom prst="rect">
            <a:avLst/>
          </a:prstGeom>
        </p:spPr>
      </p:pic>
      <p:sp>
        <p:nvSpPr>
          <p:cNvPr id="19" name="Shape 12"/>
          <p:cNvSpPr/>
          <p:nvPr/>
        </p:nvSpPr>
        <p:spPr>
          <a:xfrm>
            <a:off x="8263434" y="2819202"/>
            <a:ext cx="3115766" cy="1981398"/>
          </a:xfrm>
          <a:prstGeom prst="rect">
            <a:avLst/>
          </a:prstGeom>
          <a:solidFill>
            <a:srgbClr val="FBF8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3"/>
          <p:cNvSpPr/>
          <p:nvPr/>
        </p:nvSpPr>
        <p:spPr>
          <a:xfrm>
            <a:off x="8263434" y="2844602"/>
            <a:ext cx="3115766" cy="0"/>
          </a:xfrm>
          <a:prstGeom prst="line">
            <a:avLst/>
          </a:prstGeom>
          <a:noFill/>
          <a:ln w="508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5" descr="Play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8492034" y="3098602"/>
            <a:ext cx="355600" cy="355600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8492034" y="3555802"/>
            <a:ext cx="273832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Demo nights</a:t>
            </a:r>
            <a:endParaRPr lang="en-US" sz="2000" dirty="0"/>
          </a:p>
        </p:txBody>
      </p:sp>
      <p:sp>
        <p:nvSpPr>
          <p:cNvPr id="23" name="Text 15"/>
          <p:cNvSpPr/>
          <p:nvPr/>
        </p:nvSpPr>
        <p:spPr>
          <a:xfrm>
            <a:off x="8492034" y="3962202"/>
            <a:ext cx="273832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Teams show what they built to the people who can put it to use.</a:t>
            </a:r>
            <a:endParaRPr lang="en-US" sz="1400" dirty="0"/>
          </a:p>
        </p:txBody>
      </p:sp>
      <p:sp>
        <p:nvSpPr>
          <p:cNvPr id="24" name="Shape 16"/>
          <p:cNvSpPr/>
          <p:nvPr/>
        </p:nvSpPr>
        <p:spPr>
          <a:xfrm>
            <a:off x="812800" y="5080000"/>
            <a:ext cx="10566400" cy="762000"/>
          </a:xfrm>
          <a:prstGeom prst="roundRect">
            <a:avLst>
              <a:gd name="adj" fmla="val 6667"/>
            </a:avLst>
          </a:prstGeom>
          <a:solidFill>
            <a:srgbClr val="1A191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6" descr="Users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066800" y="5283200"/>
            <a:ext cx="355600" cy="355600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1600200" y="5337175"/>
            <a:ext cx="981075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4EFE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Start small:</a:t>
            </a:r>
            <a:r>
              <a:rPr lang="en-US" sz="1500" dirty="0">
                <a:solidFill>
                  <a:srgbClr val="F4EFE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one low-stakes build night. </a:t>
            </a:r>
            <a:r>
              <a:rPr lang="en-US" sz="1500" b="1" dirty="0">
                <a:solidFill>
                  <a:srgbClr val="F4EFE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Stay connected:</a:t>
            </a:r>
            <a:r>
              <a:rPr lang="en-US" sz="1500" dirty="0">
                <a:solidFill>
                  <a:srgbClr val="F4EFE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a standing community of builders and experts.</a:t>
            </a:r>
            <a:endParaRPr lang="en-US" sz="1500" dirty="0"/>
          </a:p>
        </p:txBody>
      </p:sp>
      <p:sp>
        <p:nvSpPr>
          <p:cNvPr id="27" name="Text 18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45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State Capacity Ecosystem · statecapacityecosystem.com</a:t>
            </a:r>
            <a:endParaRPr lang="en-US" sz="1200" dirty="0"/>
          </a:p>
        </p:txBody>
      </p:sp>
      <p:sp>
        <p:nvSpPr>
          <p:cNvPr id="28" name="Text 19"/>
          <p:cNvSpPr/>
          <p:nvPr/>
        </p:nvSpPr>
        <p:spPr>
          <a:xfrm>
            <a:off x="10693400" y="6238280"/>
            <a:ext cx="685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6B645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19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1600"/>
          </a:xfrm>
          <a:prstGeom prst="rect">
            <a:avLst/>
          </a:prstGeom>
          <a:solidFill>
            <a:srgbClr val="D4A85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State Capacity Ecosystem logo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693400" y="254000"/>
            <a:ext cx="685800" cy="533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2800" y="81280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D4A85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CASE STUDY</a:t>
            </a:r>
            <a:endParaRPr lang="en-US" sz="1400" dirty="0"/>
          </a:p>
        </p:txBody>
      </p:sp>
      <p:sp>
        <p:nvSpPr>
          <p:cNvPr id="5" name="Text 2"/>
          <p:cNvSpPr>
            <a:spLocks noGrp="1"/>
          </p:cNvSpPr>
          <p:nvPr>
            <p:ph type="title"/>
          </p:nvPr>
        </p:nvSpPr>
        <p:spPr>
          <a:xfrm>
            <a:off x="812800" y="1163241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F4EFE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Our June 2026 build night in New York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825500" y="1970881"/>
            <a:ext cx="0" cy="1113532"/>
          </a:xfrm>
          <a:prstGeom prst="line">
            <a:avLst/>
          </a:prstGeom>
          <a:noFill/>
          <a:ln w="254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1016000" y="1970881"/>
            <a:ext cx="3322574" cy="2137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23"/>
              </a:lnSpc>
              <a:buNone/>
            </a:pPr>
            <a:r>
              <a:rPr lang="en-US" sz="1088" b="1" kern="0" spc="150" dirty="0">
                <a:solidFill>
                  <a:srgbClr val="D4A85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THE SETUP</a:t>
            </a:r>
            <a:endParaRPr lang="en-US" sz="1088" dirty="0"/>
          </a:p>
        </p:txBody>
      </p:sp>
      <p:sp>
        <p:nvSpPr>
          <p:cNvPr id="8" name="Text 5"/>
          <p:cNvSpPr/>
          <p:nvPr/>
        </p:nvSpPr>
        <p:spPr>
          <a:xfrm>
            <a:off x="1016000" y="2209998"/>
            <a:ext cx="3322574" cy="8998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44"/>
              </a:lnSpc>
              <a:buNone/>
            </a:pPr>
            <a:r>
              <a:rPr lang="en-US" sz="1495" dirty="0">
                <a:solidFill>
                  <a:srgbClr val="F4EFE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One evening on public data focused on building against real city problems with government decision-makers in the room.</a:t>
            </a:r>
            <a:endParaRPr lang="en-US" sz="1495" dirty="0"/>
          </a:p>
        </p:txBody>
      </p:sp>
      <p:sp>
        <p:nvSpPr>
          <p:cNvPr id="9" name="Shape 6"/>
          <p:cNvSpPr/>
          <p:nvPr/>
        </p:nvSpPr>
        <p:spPr>
          <a:xfrm>
            <a:off x="825500" y="3338413"/>
            <a:ext cx="0" cy="1124744"/>
          </a:xfrm>
          <a:prstGeom prst="line">
            <a:avLst/>
          </a:prstGeom>
          <a:noFill/>
          <a:ln w="254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016000" y="3338413"/>
            <a:ext cx="3322574" cy="2126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kern="0" spc="150" dirty="0">
                <a:solidFill>
                  <a:srgbClr val="D4A85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THE ROOM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1016000" y="3576439"/>
            <a:ext cx="3322574" cy="426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73"/>
              </a:lnSpc>
              <a:buNone/>
            </a:pPr>
            <a:r>
              <a:rPr lang="en-US" sz="3173" b="1" dirty="0">
                <a:solidFill>
                  <a:srgbClr val="D4A85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80+</a:t>
            </a:r>
            <a:endParaRPr lang="en-US" sz="3173" dirty="0"/>
          </a:p>
        </p:txBody>
      </p:sp>
      <p:sp>
        <p:nvSpPr>
          <p:cNvPr id="12" name="Text 9"/>
          <p:cNvSpPr/>
          <p:nvPr/>
        </p:nvSpPr>
        <p:spPr>
          <a:xfrm>
            <a:off x="1016000" y="4028480"/>
            <a:ext cx="3322574" cy="460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12"/>
              </a:lnSpc>
              <a:buNone/>
            </a:pPr>
            <a:r>
              <a:rPr lang="en-US" sz="1317" dirty="0">
                <a:solidFill>
                  <a:srgbClr val="F4EFE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technologists and practitioners matched into mixed teams</a:t>
            </a:r>
            <a:endParaRPr lang="en-US" sz="1317" dirty="0"/>
          </a:p>
        </p:txBody>
      </p:sp>
      <p:sp>
        <p:nvSpPr>
          <p:cNvPr id="13" name="Shape 10"/>
          <p:cNvSpPr/>
          <p:nvPr/>
        </p:nvSpPr>
        <p:spPr>
          <a:xfrm>
            <a:off x="825500" y="4717157"/>
            <a:ext cx="0" cy="1124843"/>
          </a:xfrm>
          <a:prstGeom prst="line">
            <a:avLst/>
          </a:prstGeom>
          <a:noFill/>
          <a:ln w="254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016000" y="4717157"/>
            <a:ext cx="3322574" cy="2126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kern="0" spc="150" dirty="0">
                <a:solidFill>
                  <a:srgbClr val="D4A85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THE RESULT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1016000" y="4955183"/>
            <a:ext cx="3322574" cy="4267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73"/>
              </a:lnSpc>
              <a:buNone/>
            </a:pPr>
            <a:r>
              <a:rPr lang="en-US" sz="3173" b="1" dirty="0">
                <a:solidFill>
                  <a:srgbClr val="D4A85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20+</a:t>
            </a:r>
            <a:endParaRPr lang="en-US" sz="3173" dirty="0"/>
          </a:p>
        </p:txBody>
      </p:sp>
      <p:sp>
        <p:nvSpPr>
          <p:cNvPr id="16" name="Text 13"/>
          <p:cNvSpPr/>
          <p:nvPr/>
        </p:nvSpPr>
        <p:spPr>
          <a:xfrm>
            <a:off x="1016000" y="5407323"/>
            <a:ext cx="3322574" cy="460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12"/>
              </a:lnSpc>
              <a:buNone/>
            </a:pPr>
            <a:r>
              <a:rPr lang="en-US" sz="1317" dirty="0">
                <a:solidFill>
                  <a:srgbClr val="F4EFE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working tools, each demoed live at the end of the night</a:t>
            </a:r>
            <a:endParaRPr lang="en-US" sz="1317" dirty="0"/>
          </a:p>
        </p:txBody>
      </p:sp>
      <p:pic>
        <p:nvPicPr>
          <p:cNvPr id="17" name="Image 1" descr="City Scroll home page with a search box for NYC contracts, rezonings and hearings"/>
          <p:cNvPicPr>
            <a:picLocks noChangeAspect="1"/>
          </p:cNvPicPr>
          <p:nvPr/>
        </p:nvPicPr>
        <p:blipFill>
          <a:blip r:embed="rId4"/>
          <a:srcRect t="13830" b="13830"/>
          <a:stretch/>
        </p:blipFill>
        <p:spPr>
          <a:xfrm>
            <a:off x="4648200" y="1970881"/>
            <a:ext cx="3238500" cy="1269603"/>
          </a:xfrm>
          <a:prstGeom prst="roundRect">
            <a:avLst>
              <a:gd name="adj" fmla="val 4001"/>
            </a:avLst>
          </a:prstGeom>
        </p:spPr>
      </p:pic>
      <p:sp>
        <p:nvSpPr>
          <p:cNvPr id="18" name="Text 14"/>
          <p:cNvSpPr/>
          <p:nvPr/>
        </p:nvSpPr>
        <p:spPr>
          <a:xfrm>
            <a:off x="4648200" y="3367484"/>
            <a:ext cx="3335655" cy="2904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23"/>
              </a:lnSpc>
              <a:buNone/>
            </a:pPr>
            <a:r>
              <a:rPr lang="en-US" sz="1769" b="1" dirty="0">
                <a:solidFill>
                  <a:srgbClr val="F4EFE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City Scroll</a:t>
            </a:r>
            <a:endParaRPr lang="en-US" sz="1769" dirty="0"/>
          </a:p>
        </p:txBody>
      </p:sp>
      <p:sp>
        <p:nvSpPr>
          <p:cNvPr id="19" name="Text 15"/>
          <p:cNvSpPr/>
          <p:nvPr/>
        </p:nvSpPr>
        <p:spPr>
          <a:xfrm>
            <a:off x="4648200" y="3759498"/>
            <a:ext cx="3335655" cy="4725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9"/>
              </a:lnSpc>
              <a:buNone/>
            </a:pPr>
            <a:r>
              <a:rPr lang="en-US" sz="1303" dirty="0">
                <a:solidFill>
                  <a:srgbClr val="DDD8C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Real-time search across NYC contracts, rezonings and hearings.</a:t>
            </a:r>
            <a:endParaRPr lang="en-US" sz="1303" dirty="0"/>
          </a:p>
        </p:txBody>
      </p:sp>
      <p:pic>
        <p:nvPicPr>
          <p:cNvPr id="20" name="Image 2" descr="Tideline map of New York City with capital projects plotted as points"/>
          <p:cNvPicPr>
            <a:picLocks noChangeAspect="1"/>
          </p:cNvPicPr>
          <p:nvPr/>
        </p:nvPicPr>
        <p:blipFill>
          <a:blip r:embed="rId5"/>
          <a:srcRect t="13840" b="13840"/>
          <a:stretch/>
        </p:blipFill>
        <p:spPr>
          <a:xfrm>
            <a:off x="8140700" y="1970881"/>
            <a:ext cx="3238500" cy="1269603"/>
          </a:xfrm>
          <a:prstGeom prst="roundRect">
            <a:avLst>
              <a:gd name="adj" fmla="val 4001"/>
            </a:avLst>
          </a:prstGeom>
        </p:spPr>
      </p:pic>
      <p:sp>
        <p:nvSpPr>
          <p:cNvPr id="21" name="Text 16"/>
          <p:cNvSpPr/>
          <p:nvPr/>
        </p:nvSpPr>
        <p:spPr>
          <a:xfrm>
            <a:off x="8140700" y="3367484"/>
            <a:ext cx="3335655" cy="2904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23"/>
              </a:lnSpc>
              <a:buNone/>
            </a:pPr>
            <a:r>
              <a:rPr lang="en-US" sz="1769" b="1" dirty="0">
                <a:solidFill>
                  <a:srgbClr val="F4EFE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Tideline</a:t>
            </a:r>
            <a:endParaRPr lang="en-US" sz="1769" dirty="0"/>
          </a:p>
        </p:txBody>
      </p:sp>
      <p:sp>
        <p:nvSpPr>
          <p:cNvPr id="22" name="Text 17"/>
          <p:cNvSpPr/>
          <p:nvPr/>
        </p:nvSpPr>
        <p:spPr>
          <a:xfrm>
            <a:off x="8140700" y="3759498"/>
            <a:ext cx="3335655" cy="4725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9"/>
              </a:lnSpc>
              <a:buNone/>
            </a:pPr>
            <a:r>
              <a:rPr lang="en-US" sz="1303" dirty="0">
                <a:solidFill>
                  <a:srgbClr val="DDD8C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An interactive map of 1,754 city capital projects and their flood-resilience status.</a:t>
            </a:r>
            <a:endParaRPr lang="en-US" sz="1303" dirty="0"/>
          </a:p>
        </p:txBody>
      </p:sp>
      <p:sp>
        <p:nvSpPr>
          <p:cNvPr id="23" name="Shape 18"/>
          <p:cNvSpPr/>
          <p:nvPr/>
        </p:nvSpPr>
        <p:spPr>
          <a:xfrm>
            <a:off x="4648200" y="4409877"/>
            <a:ext cx="6731000" cy="500559"/>
          </a:xfrm>
          <a:prstGeom prst="roundRect">
            <a:avLst>
              <a:gd name="adj" fmla="val 10149"/>
            </a:avLst>
          </a:prstGeom>
          <a:solidFill>
            <a:srgbClr val="D4A85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4" name="Image 3" descr="Play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851400" y="4520505"/>
            <a:ext cx="279400" cy="27940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5257800" y="4526855"/>
            <a:ext cx="61214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See every tool live: </a:t>
            </a:r>
            <a:r>
              <a:rPr lang="en-US" sz="1500" b="1" u="sng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statecapacityecosystem.com/community/proof-points</a:t>
            </a:r>
            <a:endParaRPr lang="en-US" sz="1500" dirty="0"/>
          </a:p>
        </p:txBody>
      </p:sp>
      <p:sp>
        <p:nvSpPr>
          <p:cNvPr id="26" name="Shape 20"/>
          <p:cNvSpPr/>
          <p:nvPr/>
        </p:nvSpPr>
        <p:spPr>
          <a:xfrm>
            <a:off x="4648200" y="5113635"/>
            <a:ext cx="6731000" cy="728365"/>
          </a:xfrm>
          <a:prstGeom prst="rect">
            <a:avLst/>
          </a:prstGeom>
          <a:solidFill>
            <a:srgbClr val="2A282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1"/>
          <p:cNvSpPr/>
          <p:nvPr/>
        </p:nvSpPr>
        <p:spPr>
          <a:xfrm>
            <a:off x="4667250" y="5113635"/>
            <a:ext cx="0" cy="728365"/>
          </a:xfrm>
          <a:prstGeom prst="line">
            <a:avLst/>
          </a:prstGeom>
          <a:noFill/>
          <a:ln w="38100">
            <a:solidFill>
              <a:srgbClr val="D4A85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8" name="Image 4" descr="Star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4889500" y="5338068"/>
            <a:ext cx="279400" cy="279400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321300" y="5237857"/>
            <a:ext cx="603034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F4EFE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[Agency precedent]:</a:t>
            </a:r>
            <a:r>
              <a:rPr lang="en-US" sz="1400" dirty="0">
                <a:solidFill>
                  <a:srgbClr val="F4EFE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[A past hackathon, data jam or in-house tool this agency has run. We'd build on that.]</a:t>
            </a:r>
            <a:endParaRPr lang="en-US" sz="1400" dirty="0"/>
          </a:p>
        </p:txBody>
      </p:sp>
      <p:sp>
        <p:nvSpPr>
          <p:cNvPr id="30" name="Text 23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DB6A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State Capacity Ecosystem · statecapacityecosystem.com</a:t>
            </a:r>
            <a:endParaRPr lang="en-US" sz="1200" dirty="0"/>
          </a:p>
        </p:txBody>
      </p:sp>
      <p:sp>
        <p:nvSpPr>
          <p:cNvPr id="31" name="Text 24"/>
          <p:cNvSpPr/>
          <p:nvPr/>
        </p:nvSpPr>
        <p:spPr>
          <a:xfrm>
            <a:off x="10693400" y="6238280"/>
            <a:ext cx="685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BDB6A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1600"/>
          </a:xfrm>
          <a:prstGeom prst="rect">
            <a:avLst/>
          </a:prstGeom>
          <a:solidFill>
            <a:srgbClr val="D4A85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State Capacity Ecosystem logo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693400" y="254000"/>
            <a:ext cx="685800" cy="533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2800" y="81280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7E5A1E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WHO WE ARE</a:t>
            </a:r>
            <a:endParaRPr lang="en-US" sz="1400" dirty="0"/>
          </a:p>
        </p:txBody>
      </p:sp>
      <p:sp>
        <p:nvSpPr>
          <p:cNvPr id="5" name="Text 2"/>
          <p:cNvSpPr>
            <a:spLocks noGrp="1"/>
          </p:cNvSpPr>
          <p:nvPr>
            <p:ph type="title"/>
          </p:nvPr>
        </p:nvSpPr>
        <p:spPr>
          <a:xfrm>
            <a:off x="812800" y="1163241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About the State Capacity Ecosystem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812800" y="2003822"/>
            <a:ext cx="549402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We bring technologists and practitioners together and turn what they build into tools government can use.</a:t>
            </a:r>
            <a:endParaRPr lang="en-US" sz="2000" dirty="0"/>
          </a:p>
        </p:txBody>
      </p:sp>
      <p:pic>
        <p:nvPicPr>
          <p:cNvPr id="7" name="Image 1" descr="Users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553200" y="1947962"/>
            <a:ext cx="279400" cy="2794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934200" y="1945481"/>
            <a:ext cx="457835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Builders and practitioners side by side</a:t>
            </a:r>
            <a:endParaRPr lang="en-US" sz="1600" dirty="0"/>
          </a:p>
        </p:txBody>
      </p:sp>
      <p:pic>
        <p:nvPicPr>
          <p:cNvPr id="9" name="Image 2" descr="Lightni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553200" y="2359422"/>
            <a:ext cx="279400" cy="2794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934200" y="2356941"/>
            <a:ext cx="457835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Fast prototypes with no contracts needed</a:t>
            </a:r>
            <a:endParaRPr lang="en-US" sz="1600" dirty="0"/>
          </a:p>
        </p:txBody>
      </p:sp>
      <p:pic>
        <p:nvPicPr>
          <p:cNvPr id="11" name="Image 3" descr="GraduationCap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553200" y="2770882"/>
            <a:ext cx="279400" cy="27940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934200" y="2768402"/>
            <a:ext cx="457835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Hands-on learning for practitioners</a:t>
            </a:r>
            <a:endParaRPr lang="en-US" sz="1600" dirty="0"/>
          </a:p>
        </p:txBody>
      </p:sp>
      <p:pic>
        <p:nvPicPr>
          <p:cNvPr id="13" name="Image 4" descr="Henry Grunzwei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812800" y="3332262"/>
            <a:ext cx="1270000" cy="1270000"/>
          </a:xfrm>
          <a:prstGeom prst="roundRect">
            <a:avLst>
              <a:gd name="adj" fmla="val 4000"/>
            </a:avLst>
          </a:prstGeom>
        </p:spPr>
      </p:pic>
      <p:sp>
        <p:nvSpPr>
          <p:cNvPr id="14" name="Text 7"/>
          <p:cNvSpPr/>
          <p:nvPr/>
        </p:nvSpPr>
        <p:spPr>
          <a:xfrm>
            <a:off x="812800" y="4678462"/>
            <a:ext cx="2524633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Henry Grunzweig</a:t>
            </a:r>
            <a:endParaRPr lang="en-US" sz="1600" dirty="0"/>
          </a:p>
        </p:txBody>
      </p:sp>
      <p:sp>
        <p:nvSpPr>
          <p:cNvPr id="15" name="Text 8"/>
          <p:cNvSpPr/>
          <p:nvPr/>
        </p:nvSpPr>
        <p:spPr>
          <a:xfrm>
            <a:off x="812800" y="5039122"/>
            <a:ext cx="2524633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Vision and partnerships. Background in consulting and startups, turned government practitioner.</a:t>
            </a:r>
            <a:endParaRPr lang="en-US" sz="1300" dirty="0"/>
          </a:p>
        </p:txBody>
      </p:sp>
      <p:pic>
        <p:nvPicPr>
          <p:cNvPr id="16" name="Image 5" descr="Tal Roded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3517900" y="3332262"/>
            <a:ext cx="1270000" cy="1270000"/>
          </a:xfrm>
          <a:prstGeom prst="roundRect">
            <a:avLst>
              <a:gd name="adj" fmla="val 4000"/>
            </a:avLst>
          </a:prstGeom>
        </p:spPr>
      </p:pic>
      <p:sp>
        <p:nvSpPr>
          <p:cNvPr id="17" name="Text 9"/>
          <p:cNvSpPr/>
          <p:nvPr/>
        </p:nvSpPr>
        <p:spPr>
          <a:xfrm>
            <a:off x="3517900" y="4678462"/>
            <a:ext cx="2524633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Tal Roded</a:t>
            </a:r>
            <a:endParaRPr lang="en-US" sz="1600" dirty="0"/>
          </a:p>
        </p:txBody>
      </p:sp>
      <p:sp>
        <p:nvSpPr>
          <p:cNvPr id="18" name="Text 10"/>
          <p:cNvSpPr/>
          <p:nvPr/>
        </p:nvSpPr>
        <p:spPr>
          <a:xfrm>
            <a:off x="3517900" y="5039122"/>
            <a:ext cx="2524633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Data and technology lead. Runs NYCuriosity Data; Manhattan CB3.</a:t>
            </a:r>
            <a:endParaRPr lang="en-US" sz="1300" dirty="0"/>
          </a:p>
        </p:txBody>
      </p:sp>
      <p:pic>
        <p:nvPicPr>
          <p:cNvPr id="19" name="Image 6" descr="Jeremie Ponak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223000" y="3332262"/>
            <a:ext cx="1270000" cy="1270000"/>
          </a:xfrm>
          <a:prstGeom prst="roundRect">
            <a:avLst>
              <a:gd name="adj" fmla="val 4000"/>
            </a:avLst>
          </a:prstGeom>
        </p:spPr>
      </p:pic>
      <p:sp>
        <p:nvSpPr>
          <p:cNvPr id="20" name="Text 11"/>
          <p:cNvSpPr/>
          <p:nvPr/>
        </p:nvSpPr>
        <p:spPr>
          <a:xfrm>
            <a:off x="6223000" y="4678462"/>
            <a:ext cx="2524633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Jeremie Ponak</a:t>
            </a:r>
            <a:endParaRPr lang="en-US" sz="1600" dirty="0"/>
          </a:p>
        </p:txBody>
      </p:sp>
      <p:sp>
        <p:nvSpPr>
          <p:cNvPr id="21" name="Text 12"/>
          <p:cNvSpPr/>
          <p:nvPr/>
        </p:nvSpPr>
        <p:spPr>
          <a:xfrm>
            <a:off x="6223000" y="5039122"/>
            <a:ext cx="2524633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Policy and program lead, working in Responsible AI</a:t>
            </a:r>
            <a:endParaRPr lang="en-US" sz="1300" dirty="0"/>
          </a:p>
        </p:txBody>
      </p:sp>
      <p:pic>
        <p:nvPicPr>
          <p:cNvPr id="22" name="Image 7" descr="Sourabh Chakraborty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8928100" y="3332262"/>
            <a:ext cx="1270000" cy="1270000"/>
          </a:xfrm>
          <a:prstGeom prst="roundRect">
            <a:avLst>
              <a:gd name="adj" fmla="val 4000"/>
            </a:avLst>
          </a:prstGeom>
        </p:spPr>
      </p:pic>
      <p:sp>
        <p:nvSpPr>
          <p:cNvPr id="23" name="Text 13"/>
          <p:cNvSpPr/>
          <p:nvPr/>
        </p:nvSpPr>
        <p:spPr>
          <a:xfrm>
            <a:off x="8928100" y="4678462"/>
            <a:ext cx="2524633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Sourabh Chakraborty</a:t>
            </a:r>
            <a:endParaRPr lang="en-US" sz="1600" dirty="0"/>
          </a:p>
        </p:txBody>
      </p:sp>
      <p:sp>
        <p:nvSpPr>
          <p:cNvPr id="24" name="Text 14"/>
          <p:cNvSpPr/>
          <p:nvPr/>
        </p:nvSpPr>
        <p:spPr>
          <a:xfrm>
            <a:off x="8928100" y="5039122"/>
            <a:ext cx="2524633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Head of incubation. Engineer and government practitioner.</a:t>
            </a:r>
            <a:endParaRPr lang="en-US" sz="1300" dirty="0"/>
          </a:p>
        </p:txBody>
      </p:sp>
      <p:sp>
        <p:nvSpPr>
          <p:cNvPr id="25" name="Text 15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45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State Capacity Ecosystem · statecapacityecosystem.com</a:t>
            </a:r>
            <a:endParaRPr lang="en-US" sz="1200" dirty="0"/>
          </a:p>
        </p:txBody>
      </p:sp>
      <p:sp>
        <p:nvSpPr>
          <p:cNvPr id="26" name="Text 16"/>
          <p:cNvSpPr/>
          <p:nvPr/>
        </p:nvSpPr>
        <p:spPr>
          <a:xfrm>
            <a:off x="10693400" y="6238280"/>
            <a:ext cx="685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6B645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19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1600"/>
          </a:xfrm>
          <a:prstGeom prst="rect">
            <a:avLst/>
          </a:prstGeom>
          <a:solidFill>
            <a:srgbClr val="D4A85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State Capacity Ecosystem logo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874000" y="1905000"/>
            <a:ext cx="3429000" cy="2667000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3009900"/>
            <a:ext cx="10883392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6000" b="1" i="0" dirty="0">
                <a:solidFill>
                  <a:srgbClr val="F4EFE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Backup</a:t>
            </a:r>
            <a:endParaRPr lang="en-US" sz="6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1600"/>
          </a:xfrm>
          <a:prstGeom prst="rect">
            <a:avLst/>
          </a:prstGeom>
          <a:solidFill>
            <a:srgbClr val="D4A85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State Capacity Ecosystem logo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693400" y="254000"/>
            <a:ext cx="685800" cy="533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2800" y="81280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7E5A1E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BACKUP</a:t>
            </a:r>
            <a:endParaRPr lang="en-US" sz="1400" dirty="0"/>
          </a:p>
        </p:txBody>
      </p:sp>
      <p:sp>
        <p:nvSpPr>
          <p:cNvPr id="5" name="Text 2"/>
          <p:cNvSpPr>
            <a:spLocks noGrp="1"/>
          </p:cNvSpPr>
          <p:nvPr>
            <p:ph type="title"/>
          </p:nvPr>
        </p:nvSpPr>
        <p:spPr>
          <a:xfrm>
            <a:off x="812800" y="1163241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What makes a good problem for a build night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812800" y="1970881"/>
            <a:ext cx="1991320" cy="2342158"/>
          </a:xfrm>
          <a:prstGeom prst="rect">
            <a:avLst/>
          </a:prstGeom>
          <a:solidFill>
            <a:srgbClr val="FBF8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812800" y="1989931"/>
            <a:ext cx="1991320" cy="0"/>
          </a:xfrm>
          <a:prstGeom prst="line">
            <a:avLst/>
          </a:prstGeom>
          <a:noFill/>
          <a:ln w="381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1" descr="Cloc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90600" y="2186781"/>
            <a:ext cx="304800" cy="3048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90600" y="2567781"/>
            <a:ext cx="1686520" cy="2590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40"/>
              </a:lnSpc>
              <a:buNone/>
            </a:pPr>
            <a:r>
              <a:rPr lang="en-US" sz="16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It comes up often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990600" y="2877641"/>
            <a:ext cx="1686520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The task repeats weekly or monthly, or many staff do it.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2956520" y="1970881"/>
            <a:ext cx="1991420" cy="2342158"/>
          </a:xfrm>
          <a:prstGeom prst="rect">
            <a:avLst/>
          </a:prstGeom>
          <a:solidFill>
            <a:srgbClr val="FBF8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8"/>
          <p:cNvSpPr/>
          <p:nvPr/>
        </p:nvSpPr>
        <p:spPr>
          <a:xfrm>
            <a:off x="2956520" y="1989931"/>
            <a:ext cx="1991420" cy="0"/>
          </a:xfrm>
          <a:prstGeom prst="line">
            <a:avLst/>
          </a:prstGeom>
          <a:noFill/>
          <a:ln w="381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2" descr="Database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134320" y="2186781"/>
            <a:ext cx="304800" cy="3048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134320" y="2567781"/>
            <a:ext cx="1686620" cy="2590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40"/>
              </a:lnSpc>
              <a:buNone/>
            </a:pPr>
            <a:r>
              <a:rPr lang="en-US" sz="16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The data exists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3134320" y="2877641"/>
            <a:ext cx="1686620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You can name the data it needs and share a sample.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5100340" y="1970881"/>
            <a:ext cx="1991320" cy="2342158"/>
          </a:xfrm>
          <a:prstGeom prst="rect">
            <a:avLst/>
          </a:prstGeom>
          <a:solidFill>
            <a:srgbClr val="FBF8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2"/>
          <p:cNvSpPr/>
          <p:nvPr/>
        </p:nvSpPr>
        <p:spPr>
          <a:xfrm>
            <a:off x="5100340" y="1989931"/>
            <a:ext cx="1991320" cy="0"/>
          </a:xfrm>
          <a:prstGeom prst="line">
            <a:avLst/>
          </a:prstGeom>
          <a:noFill/>
          <a:ln w="381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8" name="Image 3" descr="CheckCircle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278140" y="2186781"/>
            <a:ext cx="304800" cy="30480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278140" y="2567781"/>
            <a:ext cx="1686520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40"/>
              </a:lnSpc>
              <a:buNone/>
            </a:pPr>
            <a:r>
              <a:rPr lang="en-US" sz="16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The output is concrete</a:t>
            </a:r>
            <a:endParaRPr lang="en-US" sz="1600" dirty="0"/>
          </a:p>
        </p:txBody>
      </p:sp>
      <p:sp>
        <p:nvSpPr>
          <p:cNvPr id="20" name="Text 14"/>
          <p:cNvSpPr/>
          <p:nvPr/>
        </p:nvSpPr>
        <p:spPr>
          <a:xfrm>
            <a:off x="5278140" y="3111302"/>
            <a:ext cx="1686520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 table, a map, a summary or a draft.</a:t>
            </a:r>
            <a:endParaRPr lang="en-US" sz="1300" dirty="0"/>
          </a:p>
        </p:txBody>
      </p:sp>
      <p:sp>
        <p:nvSpPr>
          <p:cNvPr id="21" name="Shape 15"/>
          <p:cNvSpPr/>
          <p:nvPr/>
        </p:nvSpPr>
        <p:spPr>
          <a:xfrm>
            <a:off x="7244060" y="1970881"/>
            <a:ext cx="1991420" cy="2342158"/>
          </a:xfrm>
          <a:prstGeom prst="rect">
            <a:avLst/>
          </a:prstGeom>
          <a:solidFill>
            <a:srgbClr val="FBF8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16"/>
          <p:cNvSpPr/>
          <p:nvPr/>
        </p:nvSpPr>
        <p:spPr>
          <a:xfrm>
            <a:off x="7244060" y="1989931"/>
            <a:ext cx="1991420" cy="0"/>
          </a:xfrm>
          <a:prstGeom prst="line">
            <a:avLst/>
          </a:prstGeom>
          <a:noFill/>
          <a:ln w="381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3" name="Image 4" descr="Lightni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7421860" y="2186781"/>
            <a:ext cx="304800" cy="30480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7421860" y="2567781"/>
            <a:ext cx="1686620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40"/>
              </a:lnSpc>
              <a:buNone/>
            </a:pPr>
            <a:r>
              <a:rPr lang="en-US" sz="16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 first version helps</a:t>
            </a:r>
            <a:endParaRPr lang="en-US" sz="1600" dirty="0"/>
          </a:p>
        </p:txBody>
      </p:sp>
      <p:sp>
        <p:nvSpPr>
          <p:cNvPr id="25" name="Text 18"/>
          <p:cNvSpPr/>
          <p:nvPr/>
        </p:nvSpPr>
        <p:spPr>
          <a:xfrm>
            <a:off x="7421860" y="3111302"/>
            <a:ext cx="1686620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 prototype that is 70% right can still prove the idea.</a:t>
            </a:r>
            <a:endParaRPr lang="en-US" sz="1300" dirty="0"/>
          </a:p>
        </p:txBody>
      </p:sp>
      <p:sp>
        <p:nvSpPr>
          <p:cNvPr id="26" name="Shape 19"/>
          <p:cNvSpPr/>
          <p:nvPr/>
        </p:nvSpPr>
        <p:spPr>
          <a:xfrm>
            <a:off x="9387880" y="1970881"/>
            <a:ext cx="1991320" cy="2342158"/>
          </a:xfrm>
          <a:prstGeom prst="rect">
            <a:avLst/>
          </a:prstGeom>
          <a:solidFill>
            <a:srgbClr val="FBF8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0"/>
          <p:cNvSpPr/>
          <p:nvPr/>
        </p:nvSpPr>
        <p:spPr>
          <a:xfrm>
            <a:off x="9387880" y="1989931"/>
            <a:ext cx="1991320" cy="0"/>
          </a:xfrm>
          <a:prstGeom prst="line">
            <a:avLst/>
          </a:prstGeom>
          <a:noFill/>
          <a:ln w="381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8" name="Image 5" descr="Chart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565680" y="2186781"/>
            <a:ext cx="304800" cy="304800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9565680" y="2567781"/>
            <a:ext cx="1686520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40"/>
              </a:lnSpc>
              <a:buNone/>
            </a:pPr>
            <a:r>
              <a:rPr lang="en-US" sz="16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The impact is measurable</a:t>
            </a:r>
            <a:endParaRPr lang="en-US" sz="1600" dirty="0"/>
          </a:p>
        </p:txBody>
      </p:sp>
      <p:sp>
        <p:nvSpPr>
          <p:cNvPr id="30" name="Text 22"/>
          <p:cNvSpPr/>
          <p:nvPr/>
        </p:nvSpPr>
        <p:spPr>
          <a:xfrm>
            <a:off x="9565680" y="3111302"/>
            <a:ext cx="1686520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Hours saved, errors caught or people served.</a:t>
            </a:r>
            <a:endParaRPr lang="en-US" sz="1300" dirty="0"/>
          </a:p>
        </p:txBody>
      </p:sp>
      <p:sp>
        <p:nvSpPr>
          <p:cNvPr id="31" name="Shape 23"/>
          <p:cNvSpPr/>
          <p:nvPr/>
        </p:nvSpPr>
        <p:spPr>
          <a:xfrm>
            <a:off x="812800" y="4617839"/>
            <a:ext cx="2667000" cy="1224161"/>
          </a:xfrm>
          <a:prstGeom prst="rect">
            <a:avLst/>
          </a:prstGeom>
          <a:solidFill>
            <a:srgbClr val="DDD8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24"/>
          <p:cNvSpPr/>
          <p:nvPr/>
        </p:nvSpPr>
        <p:spPr>
          <a:xfrm>
            <a:off x="1016000" y="4821039"/>
            <a:ext cx="232841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TOO BROAD</a:t>
            </a:r>
            <a:endParaRPr lang="en-US" sz="1200" dirty="0"/>
          </a:p>
        </p:txBody>
      </p:sp>
      <p:sp>
        <p:nvSpPr>
          <p:cNvPr id="33" name="Text 25"/>
          <p:cNvSpPr/>
          <p:nvPr/>
        </p:nvSpPr>
        <p:spPr>
          <a:xfrm>
            <a:off x="1016000" y="5110559"/>
            <a:ext cx="2328418" cy="553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"Use data to improve services."</a:t>
            </a:r>
            <a:endParaRPr lang="en-US" sz="1600" dirty="0"/>
          </a:p>
        </p:txBody>
      </p:sp>
      <p:sp>
        <p:nvSpPr>
          <p:cNvPr id="34" name="Shape 26"/>
          <p:cNvSpPr/>
          <p:nvPr/>
        </p:nvSpPr>
        <p:spPr>
          <a:xfrm>
            <a:off x="3632200" y="4617839"/>
            <a:ext cx="7747000" cy="1224161"/>
          </a:xfrm>
          <a:prstGeom prst="rect">
            <a:avLst/>
          </a:prstGeom>
          <a:solidFill>
            <a:srgbClr val="1A19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27"/>
          <p:cNvSpPr/>
          <p:nvPr/>
        </p:nvSpPr>
        <p:spPr>
          <a:xfrm>
            <a:off x="3835400" y="4821039"/>
            <a:ext cx="756081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D4A85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BUILDABLE</a:t>
            </a:r>
            <a:endParaRPr lang="en-US" sz="1200" dirty="0"/>
          </a:p>
        </p:txBody>
      </p:sp>
      <p:sp>
        <p:nvSpPr>
          <p:cNvPr id="36" name="Text 28"/>
          <p:cNvSpPr/>
          <p:nvPr/>
        </p:nvSpPr>
        <p:spPr>
          <a:xfrm>
            <a:off x="3835400" y="5110559"/>
            <a:ext cx="7560818" cy="553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F4EFE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"Combine service requests and inspection records into one map that flags locations with repeat requests."</a:t>
            </a:r>
            <a:endParaRPr lang="en-US" sz="1600" dirty="0"/>
          </a:p>
        </p:txBody>
      </p:sp>
      <p:sp>
        <p:nvSpPr>
          <p:cNvPr id="37" name="Text 29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45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State Capacity Ecosystem · statecapacityecosystem.com</a:t>
            </a:r>
            <a:endParaRPr lang="en-US" sz="1200" dirty="0"/>
          </a:p>
        </p:txBody>
      </p:sp>
      <p:sp>
        <p:nvSpPr>
          <p:cNvPr id="38" name="Text 30"/>
          <p:cNvSpPr/>
          <p:nvPr/>
        </p:nvSpPr>
        <p:spPr>
          <a:xfrm>
            <a:off x="10693400" y="6238280"/>
            <a:ext cx="685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6B645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B1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1600"/>
          </a:xfrm>
          <a:prstGeom prst="rect">
            <a:avLst/>
          </a:prstGeom>
          <a:solidFill>
            <a:srgbClr val="D4A85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State Capacity Ecosystem logo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693400" y="254000"/>
            <a:ext cx="685800" cy="533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2800" y="81280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7E5A1E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BACKUP</a:t>
            </a:r>
            <a:endParaRPr lang="en-US" sz="1400" dirty="0"/>
          </a:p>
        </p:txBody>
      </p:sp>
      <p:sp>
        <p:nvSpPr>
          <p:cNvPr id="5" name="Text 2"/>
          <p:cNvSpPr>
            <a:spLocks noGrp="1"/>
          </p:cNvSpPr>
          <p:nvPr>
            <p:ph type="title"/>
          </p:nvPr>
        </p:nvSpPr>
        <p:spPr>
          <a:xfrm>
            <a:off x="812800" y="1163241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Questions to start with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838200" y="2262981"/>
            <a:ext cx="0" cy="431800"/>
          </a:xfrm>
          <a:prstGeom prst="line">
            <a:avLst/>
          </a:prstGeom>
          <a:noFill/>
          <a:ln w="50800">
            <a:solidFill>
              <a:srgbClr val="D4A85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1092200" y="2313781"/>
            <a:ext cx="7720856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i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Where does your team spend time pulling information together by hand?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838200" y="2986980"/>
            <a:ext cx="0" cy="431800"/>
          </a:xfrm>
          <a:prstGeom prst="line">
            <a:avLst/>
          </a:prstGeom>
          <a:noFill/>
          <a:ln w="50800">
            <a:solidFill>
              <a:srgbClr val="D4A85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1092200" y="3037780"/>
            <a:ext cx="6509841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i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What question comes up often that takes too long to answer?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838200" y="3710880"/>
            <a:ext cx="0" cy="431800"/>
          </a:xfrm>
          <a:prstGeom prst="line">
            <a:avLst/>
          </a:prstGeom>
          <a:noFill/>
          <a:ln w="50800">
            <a:solidFill>
              <a:srgbClr val="D4A85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1092200" y="3761680"/>
            <a:ext cx="5705871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i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What data do you have that you wish you used more?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812800" y="4739680"/>
            <a:ext cx="10566400" cy="1102320"/>
          </a:xfrm>
          <a:prstGeom prst="roundRect">
            <a:avLst>
              <a:gd name="adj" fmla="val 4608"/>
            </a:avLst>
          </a:prstGeom>
          <a:solidFill>
            <a:srgbClr val="1A191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1" descr="Lightbulb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17600" y="5087640"/>
            <a:ext cx="406400" cy="40640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778000" y="4993680"/>
            <a:ext cx="6959092" cy="61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i="1" dirty="0">
                <a:solidFill>
                  <a:srgbClr val="F4EFE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What bigger problem might data or tools help with that you haven't had the time or budget to explore?</a:t>
            </a:r>
            <a:endParaRPr lang="en-US" sz="1800" dirty="0"/>
          </a:p>
        </p:txBody>
      </p:sp>
      <p:sp>
        <p:nvSpPr>
          <p:cNvPr id="15" name="Text 11"/>
          <p:cNvSpPr/>
          <p:nvPr/>
        </p:nvSpPr>
        <p:spPr>
          <a:xfrm>
            <a:off x="8788400" y="5043190"/>
            <a:ext cx="2354580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D4A85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 build night is a low-cost place to test it.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45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State Capacity Ecosystem · statecapacityecosystem.com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10693400" y="6238280"/>
            <a:ext cx="685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6B645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B2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1600"/>
          </a:xfrm>
          <a:prstGeom prst="rect">
            <a:avLst/>
          </a:prstGeom>
          <a:solidFill>
            <a:srgbClr val="D4A85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State Capacity Ecosystem logo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693400" y="254000"/>
            <a:ext cx="685800" cy="533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2800" y="81280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7E5A1E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BACKUP</a:t>
            </a:r>
            <a:endParaRPr lang="en-US" sz="1400" dirty="0"/>
          </a:p>
        </p:txBody>
      </p:sp>
      <p:sp>
        <p:nvSpPr>
          <p:cNvPr id="5" name="Text 2"/>
          <p:cNvSpPr>
            <a:spLocks noGrp="1"/>
          </p:cNvSpPr>
          <p:nvPr>
            <p:ph type="title"/>
          </p:nvPr>
        </p:nvSpPr>
        <p:spPr>
          <a:xfrm>
            <a:off x="812800" y="1163241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Areas we could explore together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812800" y="1767681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Building on tools [Agency] already runs, like [tool 1] and [tool 2].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812800" y="2339181"/>
            <a:ext cx="2489200" cy="3502819"/>
          </a:xfrm>
          <a:prstGeom prst="rect">
            <a:avLst/>
          </a:prstGeom>
          <a:solidFill>
            <a:srgbClr val="FBF8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812800" y="2364581"/>
            <a:ext cx="2489200" cy="0"/>
          </a:xfrm>
          <a:prstGeom prst="line">
            <a:avLst/>
          </a:prstGeom>
          <a:noFill/>
          <a:ln w="508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Users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41400" y="2618581"/>
            <a:ext cx="355600" cy="3556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041400" y="3075781"/>
            <a:ext cx="2092960" cy="5510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Matching services to demand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1041400" y="3703042"/>
            <a:ext cx="209296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Agencies serve residents across every neighborhood.</a:t>
            </a:r>
            <a:endParaRPr lang="en-US" sz="1400" dirty="0"/>
          </a:p>
        </p:txBody>
      </p:sp>
      <p:pic>
        <p:nvPicPr>
          <p:cNvPr id="12" name="Image 2" descr="line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41400" y="4815681"/>
            <a:ext cx="2032000" cy="127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41400" y="4929981"/>
            <a:ext cx="2092960" cy="7088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8"/>
              </a:lnSpc>
              <a:buNone/>
            </a:pPr>
            <a:r>
              <a:rPr lang="en-US" sz="1406" i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Who do your services reach, and who do they miss?</a:t>
            </a:r>
            <a:endParaRPr lang="en-US" sz="1406" dirty="0"/>
          </a:p>
        </p:txBody>
      </p:sp>
      <p:sp>
        <p:nvSpPr>
          <p:cNvPr id="14" name="Shape 9"/>
          <p:cNvSpPr/>
          <p:nvPr/>
        </p:nvSpPr>
        <p:spPr>
          <a:xfrm>
            <a:off x="3505200" y="2339181"/>
            <a:ext cx="2489200" cy="3502819"/>
          </a:xfrm>
          <a:prstGeom prst="rect">
            <a:avLst/>
          </a:prstGeom>
          <a:solidFill>
            <a:srgbClr val="FBF8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0"/>
          <p:cNvSpPr/>
          <p:nvPr/>
        </p:nvSpPr>
        <p:spPr>
          <a:xfrm>
            <a:off x="3505200" y="2364581"/>
            <a:ext cx="2489200" cy="0"/>
          </a:xfrm>
          <a:prstGeom prst="line">
            <a:avLst/>
          </a:prstGeom>
          <a:noFill/>
          <a:ln w="508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3" descr="Home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733800" y="2618581"/>
            <a:ext cx="355600" cy="35560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3733800" y="3075781"/>
            <a:ext cx="2092960" cy="5510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Getting more from existing assets</a:t>
            </a:r>
            <a:endParaRPr lang="en-US" sz="1800" dirty="0"/>
          </a:p>
        </p:txBody>
      </p:sp>
      <p:sp>
        <p:nvSpPr>
          <p:cNvPr id="18" name="Text 12"/>
          <p:cNvSpPr/>
          <p:nvPr/>
        </p:nvSpPr>
        <p:spPr>
          <a:xfrm>
            <a:off x="3733800" y="3703042"/>
            <a:ext cx="2092960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Facilities, fleets and spaces are often hard to see in one place.</a:t>
            </a:r>
            <a:endParaRPr lang="en-US" sz="1400" dirty="0"/>
          </a:p>
        </p:txBody>
      </p:sp>
      <p:pic>
        <p:nvPicPr>
          <p:cNvPr id="19" name="Image 4" descr="line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733800" y="4815681"/>
            <a:ext cx="2032000" cy="1270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3733800" y="4929981"/>
            <a:ext cx="2092960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i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Which assets sit underused, and why?</a:t>
            </a:r>
            <a:endParaRPr lang="en-US" sz="1500" dirty="0"/>
          </a:p>
        </p:txBody>
      </p:sp>
      <p:sp>
        <p:nvSpPr>
          <p:cNvPr id="21" name="Shape 14"/>
          <p:cNvSpPr/>
          <p:nvPr/>
        </p:nvSpPr>
        <p:spPr>
          <a:xfrm>
            <a:off x="6197600" y="2339181"/>
            <a:ext cx="2489200" cy="3502819"/>
          </a:xfrm>
          <a:prstGeom prst="rect">
            <a:avLst/>
          </a:prstGeom>
          <a:solidFill>
            <a:srgbClr val="FBF8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15"/>
          <p:cNvSpPr/>
          <p:nvPr/>
        </p:nvSpPr>
        <p:spPr>
          <a:xfrm>
            <a:off x="6197600" y="2364581"/>
            <a:ext cx="2489200" cy="0"/>
          </a:xfrm>
          <a:prstGeom prst="line">
            <a:avLst/>
          </a:prstGeom>
          <a:noFill/>
          <a:ln w="508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3" name="Image 5" descr="Wrench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426200" y="2618581"/>
            <a:ext cx="355600" cy="355600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6426200" y="3075781"/>
            <a:ext cx="2092960" cy="5510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Seeing maintenance needs earlier</a:t>
            </a:r>
            <a:endParaRPr lang="en-US" sz="1800" dirty="0"/>
          </a:p>
        </p:txBody>
      </p:sp>
      <p:sp>
        <p:nvSpPr>
          <p:cNvPr id="25" name="Text 17"/>
          <p:cNvSpPr/>
          <p:nvPr/>
        </p:nvSpPr>
        <p:spPr>
          <a:xfrm>
            <a:off x="6426200" y="3703042"/>
            <a:ext cx="209296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Service requests capture only part of the need.</a:t>
            </a:r>
            <a:endParaRPr lang="en-US" sz="1400" dirty="0"/>
          </a:p>
        </p:txBody>
      </p:sp>
      <p:pic>
        <p:nvPicPr>
          <p:cNvPr id="26" name="Image 6" descr="line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426200" y="4815681"/>
            <a:ext cx="2032000" cy="12700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6426200" y="4929981"/>
            <a:ext cx="2092960" cy="7088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4"/>
              </a:lnSpc>
              <a:buNone/>
            </a:pPr>
            <a:r>
              <a:rPr lang="en-US" sz="1388" i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What data would you combine to see where work is needed?</a:t>
            </a:r>
            <a:endParaRPr lang="en-US" sz="1388" dirty="0"/>
          </a:p>
        </p:txBody>
      </p:sp>
      <p:sp>
        <p:nvSpPr>
          <p:cNvPr id="28" name="Shape 19"/>
          <p:cNvSpPr/>
          <p:nvPr/>
        </p:nvSpPr>
        <p:spPr>
          <a:xfrm>
            <a:off x="8890000" y="2339181"/>
            <a:ext cx="2489200" cy="3502819"/>
          </a:xfrm>
          <a:prstGeom prst="rect">
            <a:avLst/>
          </a:prstGeom>
          <a:solidFill>
            <a:srgbClr val="1A19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20"/>
          <p:cNvSpPr/>
          <p:nvPr/>
        </p:nvSpPr>
        <p:spPr>
          <a:xfrm>
            <a:off x="8890000" y="2364581"/>
            <a:ext cx="2489200" cy="0"/>
          </a:xfrm>
          <a:prstGeom prst="line">
            <a:avLst/>
          </a:prstGeom>
          <a:noFill/>
          <a:ln w="50800">
            <a:solidFill>
              <a:srgbClr val="D4A85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0" name="Image 7" descr="Lightbulb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118600" y="2618581"/>
            <a:ext cx="355600" cy="355600"/>
          </a:xfrm>
          <a:prstGeom prst="rect">
            <a:avLst/>
          </a:prstGeom>
        </p:spPr>
      </p:pic>
      <p:sp>
        <p:nvSpPr>
          <p:cNvPr id="31" name="Text 21"/>
          <p:cNvSpPr/>
          <p:nvPr/>
        </p:nvSpPr>
        <p:spPr>
          <a:xfrm>
            <a:off x="9118600" y="3075781"/>
            <a:ext cx="2092960" cy="288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 dirty="0">
                <a:solidFill>
                  <a:srgbClr val="F4EFE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Your list</a:t>
            </a:r>
            <a:endParaRPr lang="en-US" sz="1800" dirty="0"/>
          </a:p>
        </p:txBody>
      </p:sp>
      <p:sp>
        <p:nvSpPr>
          <p:cNvPr id="32" name="Text 22"/>
          <p:cNvSpPr/>
          <p:nvPr/>
        </p:nvSpPr>
        <p:spPr>
          <a:xfrm>
            <a:off x="9118600" y="3440212"/>
            <a:ext cx="209296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DDD8C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The problems your teams know best.</a:t>
            </a:r>
            <a:endParaRPr lang="en-US" sz="1400" dirty="0"/>
          </a:p>
        </p:txBody>
      </p:sp>
      <p:pic>
        <p:nvPicPr>
          <p:cNvPr id="33" name="Image 8" descr="line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9118600" y="4815681"/>
            <a:ext cx="2032000" cy="12700"/>
          </a:xfrm>
          <a:prstGeom prst="rect">
            <a:avLst/>
          </a:prstGeom>
        </p:spPr>
      </p:pic>
      <p:sp>
        <p:nvSpPr>
          <p:cNvPr id="34" name="Text 23"/>
          <p:cNvSpPr/>
          <p:nvPr/>
        </p:nvSpPr>
        <p:spPr>
          <a:xfrm>
            <a:off x="9118600" y="4929981"/>
            <a:ext cx="2092960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i="1" dirty="0">
                <a:solidFill>
                  <a:srgbClr val="F4EFE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What's on your mind that we haven't named?</a:t>
            </a:r>
            <a:endParaRPr lang="en-US" sz="1500" dirty="0"/>
          </a:p>
        </p:txBody>
      </p:sp>
      <p:sp>
        <p:nvSpPr>
          <p:cNvPr id="35" name="Text 24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45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State Capacity Ecosystem · statecapacityecosystem.com</a:t>
            </a:r>
            <a:endParaRPr lang="en-US" sz="1200" dirty="0"/>
          </a:p>
        </p:txBody>
      </p:sp>
      <p:sp>
        <p:nvSpPr>
          <p:cNvPr id="36" name="Text 25"/>
          <p:cNvSpPr/>
          <p:nvPr/>
        </p:nvSpPr>
        <p:spPr>
          <a:xfrm>
            <a:off x="10693400" y="6238280"/>
            <a:ext cx="685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6B645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B3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1600"/>
          </a:xfrm>
          <a:prstGeom prst="rect">
            <a:avLst/>
          </a:prstGeom>
          <a:solidFill>
            <a:srgbClr val="D4A85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State Capacity Ecosystem logo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693400" y="254000"/>
            <a:ext cx="685800" cy="533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2800" y="81280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7E5A1E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BACKUP</a:t>
            </a:r>
            <a:endParaRPr lang="en-US" sz="1400" dirty="0"/>
          </a:p>
        </p:txBody>
      </p:sp>
      <p:sp>
        <p:nvSpPr>
          <p:cNvPr id="5" name="Text 2"/>
          <p:cNvSpPr>
            <a:spLocks noGrp="1"/>
          </p:cNvSpPr>
          <p:nvPr>
            <p:ph type="title"/>
          </p:nvPr>
        </p:nvSpPr>
        <p:spPr>
          <a:xfrm>
            <a:off x="812800" y="1163241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What a partnership could involve from your side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812800" y="1970881"/>
            <a:ext cx="3386634" cy="1870770"/>
          </a:xfrm>
          <a:prstGeom prst="rect">
            <a:avLst/>
          </a:prstGeom>
          <a:solidFill>
            <a:srgbClr val="FBF8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812800" y="1989931"/>
            <a:ext cx="3386634" cy="0"/>
          </a:xfrm>
          <a:prstGeom prst="line">
            <a:avLst/>
          </a:prstGeom>
          <a:noFill/>
          <a:ln w="381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1" descr="Users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16000" y="2212181"/>
            <a:ext cx="330200" cy="3302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47800" y="2253159"/>
            <a:ext cx="2751634" cy="2736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5"/>
              </a:lnSpc>
              <a:buNone/>
            </a:pPr>
            <a:r>
              <a:rPr lang="en-US" sz="17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One or two problem owners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1016000" y="2631281"/>
            <a:ext cx="306964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Staff who know the work and can answer builders' questions.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402634" y="1970881"/>
            <a:ext cx="3386634" cy="1870770"/>
          </a:xfrm>
          <a:prstGeom prst="rect">
            <a:avLst/>
          </a:prstGeom>
          <a:solidFill>
            <a:srgbClr val="FBF8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8"/>
          <p:cNvSpPr/>
          <p:nvPr/>
        </p:nvSpPr>
        <p:spPr>
          <a:xfrm>
            <a:off x="4402634" y="1989931"/>
            <a:ext cx="3386634" cy="0"/>
          </a:xfrm>
          <a:prstGeom prst="line">
            <a:avLst/>
          </a:prstGeom>
          <a:noFill/>
          <a:ln w="381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2" descr="Database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605834" y="2212181"/>
            <a:ext cx="330200" cy="3302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5037634" y="2253159"/>
            <a:ext cx="2624887" cy="2736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5"/>
              </a:lnSpc>
              <a:buNone/>
            </a:pPr>
            <a:r>
              <a:rPr lang="en-US" sz="17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 pointer to the data</a:t>
            </a:r>
            <a:endParaRPr lang="en-US" sz="1700" dirty="0"/>
          </a:p>
        </p:txBody>
      </p:sp>
      <p:sp>
        <p:nvSpPr>
          <p:cNvPr id="15" name="Text 10"/>
          <p:cNvSpPr/>
          <p:nvPr/>
        </p:nvSpPr>
        <p:spPr>
          <a:xfrm>
            <a:off x="4605834" y="2631281"/>
            <a:ext cx="306964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Open data or extracts your agency is comfortable sharing.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7992467" y="1970881"/>
            <a:ext cx="3386634" cy="1870770"/>
          </a:xfrm>
          <a:prstGeom prst="rect">
            <a:avLst/>
          </a:prstGeom>
          <a:solidFill>
            <a:srgbClr val="FBF8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2"/>
          <p:cNvSpPr/>
          <p:nvPr/>
        </p:nvSpPr>
        <p:spPr>
          <a:xfrm>
            <a:off x="7992467" y="1989931"/>
            <a:ext cx="3386634" cy="0"/>
          </a:xfrm>
          <a:prstGeom prst="line">
            <a:avLst/>
          </a:prstGeom>
          <a:noFill/>
          <a:ln w="381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8" name="Image 3" descr="Chat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195667" y="2212181"/>
            <a:ext cx="330200" cy="33020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627467" y="2253159"/>
            <a:ext cx="2624887" cy="2736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5"/>
              </a:lnSpc>
              <a:buNone/>
            </a:pPr>
            <a:r>
              <a:rPr lang="en-US" sz="17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 data partner</a:t>
            </a:r>
            <a:endParaRPr lang="en-US" sz="1700" dirty="0"/>
          </a:p>
        </p:txBody>
      </p:sp>
      <p:sp>
        <p:nvSpPr>
          <p:cNvPr id="20" name="Text 14"/>
          <p:cNvSpPr/>
          <p:nvPr/>
        </p:nvSpPr>
        <p:spPr>
          <a:xfrm>
            <a:off x="8195667" y="2631281"/>
            <a:ext cx="3069641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Your in-house data or performance team would be a natural home for what gets built.</a:t>
            </a:r>
            <a:endParaRPr lang="en-US" sz="1400" dirty="0"/>
          </a:p>
        </p:txBody>
      </p:sp>
      <p:sp>
        <p:nvSpPr>
          <p:cNvPr id="21" name="Shape 15"/>
          <p:cNvSpPr/>
          <p:nvPr/>
        </p:nvSpPr>
        <p:spPr>
          <a:xfrm>
            <a:off x="812800" y="4044851"/>
            <a:ext cx="3386634" cy="1797149"/>
          </a:xfrm>
          <a:prstGeom prst="rect">
            <a:avLst/>
          </a:prstGeom>
          <a:solidFill>
            <a:srgbClr val="FBF8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16"/>
          <p:cNvSpPr/>
          <p:nvPr/>
        </p:nvSpPr>
        <p:spPr>
          <a:xfrm>
            <a:off x="812800" y="4063901"/>
            <a:ext cx="3386634" cy="0"/>
          </a:xfrm>
          <a:prstGeom prst="line">
            <a:avLst/>
          </a:prstGeom>
          <a:noFill/>
          <a:ln w="381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3" name="Image 4" descr="Key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16000" y="4369296"/>
            <a:ext cx="330200" cy="33020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447800" y="4286151"/>
            <a:ext cx="2624887" cy="5218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5"/>
              </a:lnSpc>
              <a:buNone/>
            </a:pPr>
            <a:r>
              <a:rPr lang="en-US" sz="17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 decision-maker in the room</a:t>
            </a:r>
            <a:endParaRPr lang="en-US" sz="1700" dirty="0"/>
          </a:p>
        </p:txBody>
      </p:sp>
      <p:sp>
        <p:nvSpPr>
          <p:cNvPr id="25" name="Text 18"/>
          <p:cNvSpPr/>
          <p:nvPr/>
        </p:nvSpPr>
        <p:spPr>
          <a:xfrm>
            <a:off x="1016000" y="4871541"/>
            <a:ext cx="306964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Someone who can say what's worth taking further.</a:t>
            </a:r>
            <a:endParaRPr lang="en-US" sz="1400" dirty="0"/>
          </a:p>
        </p:txBody>
      </p:sp>
      <p:sp>
        <p:nvSpPr>
          <p:cNvPr id="26" name="Shape 19"/>
          <p:cNvSpPr/>
          <p:nvPr/>
        </p:nvSpPr>
        <p:spPr>
          <a:xfrm>
            <a:off x="4402634" y="4044851"/>
            <a:ext cx="3386634" cy="1797149"/>
          </a:xfrm>
          <a:prstGeom prst="rect">
            <a:avLst/>
          </a:prstGeom>
          <a:solidFill>
            <a:srgbClr val="FBF8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0"/>
          <p:cNvSpPr/>
          <p:nvPr/>
        </p:nvSpPr>
        <p:spPr>
          <a:xfrm>
            <a:off x="4402634" y="4063901"/>
            <a:ext cx="3386634" cy="0"/>
          </a:xfrm>
          <a:prstGeom prst="line">
            <a:avLst/>
          </a:prstGeom>
          <a:noFill/>
          <a:ln w="381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8" name="Image 5" descr="Star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4605834" y="4286151"/>
            <a:ext cx="330200" cy="330200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5037634" y="4327128"/>
            <a:ext cx="2624887" cy="2736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5"/>
              </a:lnSpc>
              <a:buNone/>
            </a:pPr>
            <a:r>
              <a:rPr lang="en-US" sz="17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Judges</a:t>
            </a:r>
            <a:endParaRPr lang="en-US" sz="1700" dirty="0"/>
          </a:p>
        </p:txBody>
      </p:sp>
      <p:sp>
        <p:nvSpPr>
          <p:cNvPr id="30" name="Text 22"/>
          <p:cNvSpPr/>
          <p:nvPr/>
        </p:nvSpPr>
        <p:spPr>
          <a:xfrm>
            <a:off x="4605834" y="4705251"/>
            <a:ext cx="306964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Agency staff to review prototypes and give feedback.</a:t>
            </a:r>
            <a:endParaRPr lang="en-US" sz="1400" dirty="0"/>
          </a:p>
        </p:txBody>
      </p:sp>
      <p:sp>
        <p:nvSpPr>
          <p:cNvPr id="31" name="Shape 23"/>
          <p:cNvSpPr/>
          <p:nvPr/>
        </p:nvSpPr>
        <p:spPr>
          <a:xfrm>
            <a:off x="7992467" y="4044851"/>
            <a:ext cx="3386634" cy="1797149"/>
          </a:xfrm>
          <a:prstGeom prst="rect">
            <a:avLst/>
          </a:prstGeom>
          <a:solidFill>
            <a:srgbClr val="FBF8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24"/>
          <p:cNvSpPr/>
          <p:nvPr/>
        </p:nvSpPr>
        <p:spPr>
          <a:xfrm>
            <a:off x="7992467" y="4063901"/>
            <a:ext cx="3386634" cy="0"/>
          </a:xfrm>
          <a:prstGeom prst="line">
            <a:avLst/>
          </a:prstGeom>
          <a:noFill/>
          <a:ln w="381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3" name="Image 6" descr="Home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8195667" y="4286151"/>
            <a:ext cx="330200" cy="330200"/>
          </a:xfrm>
          <a:prstGeom prst="rect">
            <a:avLst/>
          </a:prstGeom>
        </p:spPr>
      </p:pic>
      <p:sp>
        <p:nvSpPr>
          <p:cNvPr id="34" name="Text 25"/>
          <p:cNvSpPr/>
          <p:nvPr/>
        </p:nvSpPr>
        <p:spPr>
          <a:xfrm>
            <a:off x="8627467" y="4327128"/>
            <a:ext cx="2624887" cy="2736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5"/>
              </a:lnSpc>
              <a:buNone/>
            </a:pPr>
            <a:r>
              <a:rPr lang="en-US" sz="17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 venue</a:t>
            </a:r>
            <a:endParaRPr lang="en-US" sz="1700" dirty="0"/>
          </a:p>
        </p:txBody>
      </p:sp>
      <p:sp>
        <p:nvSpPr>
          <p:cNvPr id="35" name="Text 26"/>
          <p:cNvSpPr/>
          <p:nvPr/>
        </p:nvSpPr>
        <p:spPr>
          <a:xfrm>
            <a:off x="8195667" y="4705251"/>
            <a:ext cx="3069641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An agency space to host the build night.</a:t>
            </a:r>
            <a:endParaRPr lang="en-US" sz="1400" dirty="0"/>
          </a:p>
        </p:txBody>
      </p:sp>
      <p:sp>
        <p:nvSpPr>
          <p:cNvPr id="36" name="Text 27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45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State Capacity Ecosystem · statecapacityecosystem.com</a:t>
            </a:r>
            <a:endParaRPr lang="en-US" sz="1200" dirty="0"/>
          </a:p>
        </p:txBody>
      </p:sp>
      <p:sp>
        <p:nvSpPr>
          <p:cNvPr id="37" name="Text 28"/>
          <p:cNvSpPr/>
          <p:nvPr/>
        </p:nvSpPr>
        <p:spPr>
          <a:xfrm>
            <a:off x="10693400" y="6238280"/>
            <a:ext cx="685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6B645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B4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1600"/>
          </a:xfrm>
          <a:prstGeom prst="rect">
            <a:avLst/>
          </a:prstGeom>
          <a:solidFill>
            <a:srgbClr val="D4A85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State Capacity Ecosystem logo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693400" y="254000"/>
            <a:ext cx="685800" cy="533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2800" y="81280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7E5A1E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BACKUP</a:t>
            </a:r>
            <a:endParaRPr lang="en-US" sz="1400" dirty="0"/>
          </a:p>
        </p:txBody>
      </p:sp>
      <p:sp>
        <p:nvSpPr>
          <p:cNvPr id="5" name="Text 2"/>
          <p:cNvSpPr>
            <a:spLocks noGrp="1"/>
          </p:cNvSpPr>
          <p:nvPr>
            <p:ph type="title"/>
          </p:nvPr>
        </p:nvSpPr>
        <p:spPr>
          <a:xfrm>
            <a:off x="812800" y="1163241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Where this could go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812800" y="1970881"/>
            <a:ext cx="3048000" cy="2105025"/>
          </a:xfrm>
          <a:prstGeom prst="rect">
            <a:avLst/>
          </a:prstGeom>
          <a:solidFill>
            <a:srgbClr val="FBF8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812800" y="1989931"/>
            <a:ext cx="3048000" cy="0"/>
          </a:xfrm>
          <a:prstGeom prst="line">
            <a:avLst/>
          </a:prstGeom>
          <a:noFill/>
          <a:ln w="381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1" descr="Settings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41400" y="2237581"/>
            <a:ext cx="355600" cy="3556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041400" y="2682081"/>
            <a:ext cx="2668524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Prep session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1041400" y="3075781"/>
            <a:ext cx="2668524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One working session to shape problem statements and identify the data.</a:t>
            </a:r>
            <a:endParaRPr lang="en-US" sz="1500" dirty="0"/>
          </a:p>
        </p:txBody>
      </p:sp>
      <p:pic>
        <p:nvPicPr>
          <p:cNvPr id="11" name="Image 2" descr="arrow-right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013200" y="2909094"/>
            <a:ext cx="406400" cy="22860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4572000" y="1970881"/>
            <a:ext cx="3048000" cy="2105025"/>
          </a:xfrm>
          <a:prstGeom prst="rect">
            <a:avLst/>
          </a:prstGeom>
          <a:solidFill>
            <a:srgbClr val="FBF8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8"/>
          <p:cNvSpPr/>
          <p:nvPr/>
        </p:nvSpPr>
        <p:spPr>
          <a:xfrm>
            <a:off x="4572000" y="1989931"/>
            <a:ext cx="3048000" cy="0"/>
          </a:xfrm>
          <a:prstGeom prst="line">
            <a:avLst/>
          </a:prstGeom>
          <a:noFill/>
          <a:ln w="381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3" descr="Code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800600" y="2237581"/>
            <a:ext cx="355600" cy="35560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4800600" y="2682081"/>
            <a:ext cx="2668524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Build night</a:t>
            </a:r>
            <a:endParaRPr lang="en-US" sz="2000" dirty="0"/>
          </a:p>
        </p:txBody>
      </p:sp>
      <p:sp>
        <p:nvSpPr>
          <p:cNvPr id="16" name="Text 10"/>
          <p:cNvSpPr/>
          <p:nvPr/>
        </p:nvSpPr>
        <p:spPr>
          <a:xfrm>
            <a:off x="4800600" y="3075781"/>
            <a:ext cx="2668524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Technologists and agency practitioners build prototypes together in one evening.</a:t>
            </a:r>
            <a:endParaRPr lang="en-US" sz="1500" dirty="0"/>
          </a:p>
        </p:txBody>
      </p:sp>
      <p:pic>
        <p:nvPicPr>
          <p:cNvPr id="17" name="Image 4" descr="arrow-right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772400" y="2909094"/>
            <a:ext cx="406400" cy="228600"/>
          </a:xfrm>
          <a:prstGeom prst="rect">
            <a:avLst/>
          </a:prstGeom>
        </p:spPr>
      </p:pic>
      <p:sp>
        <p:nvSpPr>
          <p:cNvPr id="18" name="Shape 11"/>
          <p:cNvSpPr/>
          <p:nvPr/>
        </p:nvSpPr>
        <p:spPr>
          <a:xfrm>
            <a:off x="8331200" y="2099469"/>
            <a:ext cx="3048000" cy="1847850"/>
          </a:xfrm>
          <a:prstGeom prst="rect">
            <a:avLst/>
          </a:prstGeom>
          <a:solidFill>
            <a:srgbClr val="FBF8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2"/>
          <p:cNvSpPr/>
          <p:nvPr/>
        </p:nvSpPr>
        <p:spPr>
          <a:xfrm>
            <a:off x="8331200" y="2118519"/>
            <a:ext cx="3048000" cy="0"/>
          </a:xfrm>
          <a:prstGeom prst="line">
            <a:avLst/>
          </a:prstGeom>
          <a:noFill/>
          <a:ln w="38100">
            <a:solidFill>
              <a:srgbClr val="9B6E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5" descr="Play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8559800" y="2366169"/>
            <a:ext cx="355600" cy="355600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8559800" y="2810669"/>
            <a:ext cx="2668524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Demo night</a:t>
            </a:r>
            <a:endParaRPr lang="en-US" sz="2000" dirty="0"/>
          </a:p>
        </p:txBody>
      </p:sp>
      <p:sp>
        <p:nvSpPr>
          <p:cNvPr id="22" name="Text 14"/>
          <p:cNvSpPr/>
          <p:nvPr/>
        </p:nvSpPr>
        <p:spPr>
          <a:xfrm>
            <a:off x="8559800" y="3204369"/>
            <a:ext cx="2668524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 possible follow-on where teams show what they built.</a:t>
            </a:r>
            <a:endParaRPr lang="en-US" sz="1500" dirty="0"/>
          </a:p>
        </p:txBody>
      </p:sp>
      <p:sp>
        <p:nvSpPr>
          <p:cNvPr id="23" name="Shape 15"/>
          <p:cNvSpPr/>
          <p:nvPr/>
        </p:nvSpPr>
        <p:spPr>
          <a:xfrm>
            <a:off x="812800" y="4393406"/>
            <a:ext cx="5156200" cy="0"/>
          </a:xfrm>
          <a:prstGeom prst="line">
            <a:avLst/>
          </a:prstGeom>
          <a:noFill/>
          <a:ln w="25400">
            <a:solidFill>
              <a:srgbClr val="DDD8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6" descr="Chat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12800" y="4583906"/>
            <a:ext cx="330200" cy="330200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1295400" y="4583906"/>
            <a:ext cx="4813808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Expert connections</a:t>
            </a:r>
            <a:endParaRPr lang="en-US" sz="1800" dirty="0"/>
          </a:p>
        </p:txBody>
      </p:sp>
      <p:sp>
        <p:nvSpPr>
          <p:cNvPr id="26" name="Text 17"/>
          <p:cNvSpPr/>
          <p:nvPr/>
        </p:nvSpPr>
        <p:spPr>
          <a:xfrm>
            <a:off x="1295400" y="4908947"/>
            <a:ext cx="4813808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Practitioners in our network, alongside your agency's own experts.</a:t>
            </a:r>
            <a:endParaRPr lang="en-US" sz="1500" dirty="0"/>
          </a:p>
        </p:txBody>
      </p:sp>
      <p:sp>
        <p:nvSpPr>
          <p:cNvPr id="27" name="Shape 18"/>
          <p:cNvSpPr/>
          <p:nvPr/>
        </p:nvSpPr>
        <p:spPr>
          <a:xfrm>
            <a:off x="6223000" y="4393406"/>
            <a:ext cx="5156200" cy="0"/>
          </a:xfrm>
          <a:prstGeom prst="line">
            <a:avLst/>
          </a:prstGeom>
          <a:noFill/>
          <a:ln w="25400">
            <a:solidFill>
              <a:srgbClr val="DDD8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8" name="Image 7" descr="Lightni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223000" y="4583906"/>
            <a:ext cx="330200" cy="330200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6705600" y="4583906"/>
            <a:ext cx="4813808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Continued building</a:t>
            </a:r>
            <a:endParaRPr lang="en-US" sz="1800" dirty="0"/>
          </a:p>
        </p:txBody>
      </p:sp>
      <p:sp>
        <p:nvSpPr>
          <p:cNvPr id="30" name="Text 20"/>
          <p:cNvSpPr/>
          <p:nvPr/>
        </p:nvSpPr>
        <p:spPr>
          <a:xfrm>
            <a:off x="6705600" y="4908947"/>
            <a:ext cx="4813808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We can connect teams that want to keep building with the right people.</a:t>
            </a:r>
            <a:endParaRPr lang="en-US" sz="1500" dirty="0"/>
          </a:p>
        </p:txBody>
      </p:sp>
      <p:sp>
        <p:nvSpPr>
          <p:cNvPr id="31" name="Text 21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45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State Capacity Ecosystem · statecapacityecosystem.com</a:t>
            </a:r>
            <a:endParaRPr lang="en-US" sz="1200" dirty="0"/>
          </a:p>
        </p:txBody>
      </p:sp>
      <p:sp>
        <p:nvSpPr>
          <p:cNvPr id="32" name="Text 22"/>
          <p:cNvSpPr/>
          <p:nvPr/>
        </p:nvSpPr>
        <p:spPr>
          <a:xfrm>
            <a:off x="10693400" y="6238280"/>
            <a:ext cx="685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6B645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B5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1600"/>
          </a:xfrm>
          <a:prstGeom prst="rect">
            <a:avLst/>
          </a:prstGeom>
          <a:solidFill>
            <a:srgbClr val="D4A85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State Capacity Ecosystem logo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693400" y="254000"/>
            <a:ext cx="685800" cy="533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2800" y="81280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7E5A1E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BACKUP</a:t>
            </a:r>
            <a:endParaRPr lang="en-US" sz="1400" dirty="0"/>
          </a:p>
        </p:txBody>
      </p:sp>
      <p:sp>
        <p:nvSpPr>
          <p:cNvPr id="5" name="Text 2"/>
          <p:cNvSpPr>
            <a:spLocks noGrp="1"/>
          </p:cNvSpPr>
          <p:nvPr>
            <p:ph type="title"/>
          </p:nvPr>
        </p:nvSpPr>
        <p:spPr>
          <a:xfrm>
            <a:off x="812800" y="1163241"/>
            <a:ext cx="10883392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Common questions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812800" y="1945481"/>
            <a:ext cx="5206238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What does it cost?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12800" y="2268041"/>
            <a:ext cx="5206238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Nothing for the agency. Sponsors cover food and space.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12800" y="2816820"/>
            <a:ext cx="5206238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Who owns what gets built?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12800" y="3139380"/>
            <a:ext cx="520623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The builders. If your agency wants to take a tool further we can work that out together.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12800" y="3928070"/>
            <a:ext cx="5206238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What data would you need?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12800" y="4250630"/>
            <a:ext cx="520623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Only open data or extracts your agency is comfortable sharing. Nothing personal or sensitive.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812800" y="5039420"/>
            <a:ext cx="5206238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How many people attend?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812800" y="5361980"/>
            <a:ext cx="520623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Our recent events have drawn 80 to 125+ technologists and practitioners.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324600" y="1945481"/>
            <a:ext cx="5206238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Can agency staff take part or judge?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324600" y="2268041"/>
            <a:ext cx="5206238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Yes. Staff can join as builders, judges or problem owners.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6324600" y="2976761"/>
            <a:ext cx="5206238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How much staff time does it take?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324600" y="3299321"/>
            <a:ext cx="5206238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 prep conversation, data pointers and the evening itself.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324600" y="4008140"/>
            <a:ext cx="5206238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Who handles communications?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6324600" y="4330700"/>
            <a:ext cx="5206238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We are happy to own communications or follow your agency's lead.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6324600" y="5039420"/>
            <a:ext cx="5206238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A191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Do staff need technical skills?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6324600" y="5361980"/>
            <a:ext cx="520623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454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No. The strongest teams are led by people who know the problem well.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45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State Capacity Ecosystem · statecapacityecosystem.com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10693400" y="6238280"/>
            <a:ext cx="685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6B645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B6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E Agency Partner Playbook">
  <a:themeElements>
    <a:clrScheme name="SCE Agency Partner Playbook">
      <a:dk1>
        <a:srgbClr val="1A1918"/>
      </a:dk1>
      <a:lt1>
        <a:srgbClr val="F4EFE4"/>
      </a:lt1>
      <a:dk2>
        <a:srgbClr val="514F4B"/>
      </a:dk2>
      <a:lt2>
        <a:srgbClr val="DEDAD0"/>
      </a:lt2>
      <a:accent1>
        <a:srgbClr val="D4A853"/>
      </a:accent1>
      <a:accent2>
        <a:srgbClr val="7E5A1E"/>
      </a:accent2>
      <a:accent3>
        <a:srgbClr val="4A4540"/>
      </a:accent3>
      <a:accent4>
        <a:srgbClr val="6B645C"/>
      </a:accent4>
      <a:accent5>
        <a:srgbClr val="BDB6AA"/>
      </a:accent5>
      <a:accent6>
        <a:srgbClr val="9AA0A6"/>
      </a:accent6>
      <a:hlink>
        <a:srgbClr val="0563C1"/>
      </a:hlink>
      <a:folHlink>
        <a:srgbClr val="954F72"/>
      </a:folHlink>
    </a:clrScheme>
    <a:fontScheme name="SCE Agency Partner Playbook">
      <a:majorFont>
        <a:latin typeface="Carlit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rlit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0da030f-93e7-44a7-b36a-e25e61523fce}" enabled="1" method="Standard" siteId="{f1d4198c-95e0-40fe-bf4a-3faa2bea4db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1350</Words>
  <Application>Microsoft Office PowerPoint</Application>
  <PresentationFormat>Widescreen</PresentationFormat>
  <Paragraphs>174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Carlito</vt:lpstr>
      <vt:lpstr>SCE Agency Partner Playbook</vt:lpstr>
      <vt:lpstr>[Agency] and State Capacity Ecosystem</vt:lpstr>
      <vt:lpstr>What is state capacity?</vt:lpstr>
      <vt:lpstr>What we do</vt:lpstr>
      <vt:lpstr>Our June 2026 build night in New York</vt:lpstr>
      <vt:lpstr>About the State Capacity Ecosystem</vt:lpstr>
      <vt:lpstr>Backup</vt:lpstr>
      <vt:lpstr>What makes a good problem for a build night</vt:lpstr>
      <vt:lpstr>Questions to start with</vt:lpstr>
      <vt:lpstr>Areas we could explore together</vt:lpstr>
      <vt:lpstr>What a partnership could involve from your side</vt:lpstr>
      <vt:lpstr>Where this could go</vt:lpstr>
      <vt:lpstr>Common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SCE Agency Partner Playbook</dc:title>
  <dc:subject/>
  <dc:creator/>
  <cp:lastModifiedBy>Henry Grunzweig</cp:lastModifiedBy>
  <cp:revision>1</cp:revision>
  <dcterms:created xsi:type="dcterms:W3CDTF">2026-10-01T19:30:07Z</dcterms:created>
  <dcterms:modified xsi:type="dcterms:W3CDTF">2026-10-01T19:30:51Z</dcterms:modified>
</cp:coreProperties>
</file>