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y="5143500" cx="9144000"/>
  <p:notesSz cx="51435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g3fa03083832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g3fa03083832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g3fa03083832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3fa03083832_0_4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" name="Google Shape;31;g3fa03083832_0_42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g3fa03083832_0_42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3fa03083832_0_7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" name="Google Shape;56;g3fa03083832_0_7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g3fa03083832_0_7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fa03083832_0_10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" name="Google Shape;89;g3fa03083832_0_10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g3fa03083832_0_10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fa03083832_0_48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" name="Google Shape;120;g3fa03083832_0_48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g3fa03083832_0_48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fa03083832_0_16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" name="Google Shape;149;g3fa03083832_0_16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g3fa03083832_0_16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fa03083832_0_19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9" name="Google Shape;179;g3fa03083832_0_19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g3fa03083832_0_19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fa03083832_0_2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7" name="Google Shape;207;g3fa03083832_0_22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g3fa03083832_0_22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fa03083832_0_25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9" name="Google Shape;239;g3fa03083832_0_25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g3fa03083832_0_25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fa03083832_0_28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8" name="Google Shape;268;g3fa03083832_0_28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g3fa03083832_0_28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3fa03083832_0_3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9" name="Google Shape;299;g3fa03083832_0_31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g3fa03083832_0_31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fa03083832_0_3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2" name="Google Shape;322;g3fa03083832_0_33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g3fa03083832_0_33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fa03083832_0_35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4" name="Google Shape;344;g3fa03083832_0_35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g3fa03083832_0_35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5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1918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Google Shape;16;p3"/>
          <p:cNvCxnSpPr/>
          <p:nvPr/>
        </p:nvCxnSpPr>
        <p:spPr>
          <a:xfrm>
            <a:off x="548640" y="669340"/>
            <a:ext cx="442500" cy="241500"/>
          </a:xfrm>
          <a:prstGeom prst="straightConnector1">
            <a:avLst/>
          </a:prstGeom>
          <a:noFill/>
          <a:ln cap="flat" cmpd="sng" w="9525">
            <a:solidFill>
              <a:srgbClr val="BDB7A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" name="Google Shape;17;p3"/>
          <p:cNvCxnSpPr/>
          <p:nvPr/>
        </p:nvCxnSpPr>
        <p:spPr>
          <a:xfrm>
            <a:off x="991210" y="669341"/>
            <a:ext cx="362100" cy="321900"/>
          </a:xfrm>
          <a:prstGeom prst="straightConnector1">
            <a:avLst/>
          </a:prstGeom>
          <a:noFill/>
          <a:ln cap="flat" cmpd="sng" w="9525">
            <a:solidFill>
              <a:srgbClr val="BDB7A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" name="Google Shape;18;p3"/>
          <p:cNvCxnSpPr/>
          <p:nvPr/>
        </p:nvCxnSpPr>
        <p:spPr>
          <a:xfrm flipH="1">
            <a:off x="951010" y="669341"/>
            <a:ext cx="40200" cy="563400"/>
          </a:xfrm>
          <a:prstGeom prst="straightConnector1">
            <a:avLst/>
          </a:prstGeom>
          <a:noFill/>
          <a:ln cap="flat" cmpd="sng" w="9525">
            <a:solidFill>
              <a:srgbClr val="BDB7A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" name="Google Shape;19;p3"/>
          <p:cNvCxnSpPr/>
          <p:nvPr/>
        </p:nvCxnSpPr>
        <p:spPr>
          <a:xfrm>
            <a:off x="1353312" y="588874"/>
            <a:ext cx="120600" cy="402300"/>
          </a:xfrm>
          <a:prstGeom prst="straightConnector1">
            <a:avLst/>
          </a:prstGeom>
          <a:noFill/>
          <a:ln cap="flat" cmpd="sng" w="9525">
            <a:solidFill>
              <a:srgbClr val="BDB7A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" name="Google Shape;20;p3"/>
          <p:cNvCxnSpPr/>
          <p:nvPr/>
        </p:nvCxnSpPr>
        <p:spPr>
          <a:xfrm>
            <a:off x="548640" y="910742"/>
            <a:ext cx="402300" cy="321900"/>
          </a:xfrm>
          <a:prstGeom prst="straightConnector1">
            <a:avLst/>
          </a:prstGeom>
          <a:noFill/>
          <a:ln cap="flat" cmpd="sng" w="9525">
            <a:solidFill>
              <a:srgbClr val="BDB7A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" name="Google Shape;21;p3"/>
          <p:cNvSpPr/>
          <p:nvPr/>
        </p:nvSpPr>
        <p:spPr>
          <a:xfrm>
            <a:off x="498348" y="860450"/>
            <a:ext cx="100500" cy="100500"/>
          </a:xfrm>
          <a:prstGeom prst="ellipse">
            <a:avLst/>
          </a:prstGeom>
          <a:solidFill>
            <a:srgbClr val="BDB7AA"/>
          </a:solidFill>
          <a:ln cap="flat" cmpd="sng" w="12700">
            <a:solidFill>
              <a:srgbClr val="BDB7A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3"/>
          <p:cNvSpPr/>
          <p:nvPr/>
        </p:nvSpPr>
        <p:spPr>
          <a:xfrm>
            <a:off x="900684" y="578815"/>
            <a:ext cx="181200" cy="181200"/>
          </a:xfrm>
          <a:prstGeom prst="ellipse">
            <a:avLst/>
          </a:prstGeom>
          <a:solidFill>
            <a:srgbClr val="D4A853"/>
          </a:solidFill>
          <a:ln cap="flat" cmpd="sng" w="12700">
            <a:solidFill>
              <a:srgbClr val="D4A85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/>
          <p:nvPr/>
        </p:nvSpPr>
        <p:spPr>
          <a:xfrm>
            <a:off x="1303020" y="940918"/>
            <a:ext cx="100500" cy="100500"/>
          </a:xfrm>
          <a:prstGeom prst="ellipse">
            <a:avLst/>
          </a:prstGeom>
          <a:solidFill>
            <a:srgbClr val="BDB7AA"/>
          </a:solidFill>
          <a:ln cap="flat" cmpd="sng" w="12700">
            <a:solidFill>
              <a:srgbClr val="BDB7A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3"/>
          <p:cNvSpPr/>
          <p:nvPr/>
        </p:nvSpPr>
        <p:spPr>
          <a:xfrm>
            <a:off x="900684" y="1182319"/>
            <a:ext cx="100500" cy="100500"/>
          </a:xfrm>
          <a:prstGeom prst="ellipse">
            <a:avLst/>
          </a:prstGeom>
          <a:solidFill>
            <a:srgbClr val="BDB7AA"/>
          </a:solidFill>
          <a:ln cap="flat" cmpd="sng" w="12700">
            <a:solidFill>
              <a:srgbClr val="BDB7A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p3"/>
          <p:cNvSpPr/>
          <p:nvPr/>
        </p:nvSpPr>
        <p:spPr>
          <a:xfrm>
            <a:off x="1423721" y="538582"/>
            <a:ext cx="100500" cy="100500"/>
          </a:xfrm>
          <a:prstGeom prst="ellipse">
            <a:avLst/>
          </a:prstGeom>
          <a:solidFill>
            <a:srgbClr val="BDB7AA"/>
          </a:solidFill>
          <a:ln cap="flat" cmpd="sng" w="12700">
            <a:solidFill>
              <a:srgbClr val="BDB7A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3"/>
          <p:cNvSpPr txBox="1"/>
          <p:nvPr/>
        </p:nvSpPr>
        <p:spPr>
          <a:xfrm>
            <a:off x="548640" y="1737360"/>
            <a:ext cx="54864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4A853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D4A853"/>
                </a:solidFill>
                <a:latin typeface="Calibri"/>
                <a:ea typeface="Calibri"/>
                <a:cs typeface="Calibri"/>
                <a:sym typeface="Calibri"/>
              </a:rPr>
              <a:t>STATE CAPACITY ECOSYSTEM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3"/>
          <p:cNvSpPr txBox="1"/>
          <p:nvPr/>
        </p:nvSpPr>
        <p:spPr>
          <a:xfrm>
            <a:off x="548640" y="2103120"/>
            <a:ext cx="7863900" cy="14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4EFE4"/>
              </a:buClr>
              <a:buSzPts val="3400"/>
              <a:buFont typeface="Calibri"/>
              <a:buNone/>
            </a:pPr>
            <a:r>
              <a:rPr b="1" i="0" lang="en-US" sz="3400" u="none" cap="none" strike="noStrike">
                <a:solidFill>
                  <a:srgbClr val="F4EFE4"/>
                </a:solidFill>
                <a:latin typeface="Calibri"/>
                <a:ea typeface="Calibri"/>
                <a:cs typeface="Calibri"/>
                <a:sym typeface="Calibri"/>
              </a:rPr>
              <a:t>The people helping government deliver find each other here.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3"/>
          <p:cNvSpPr txBox="1"/>
          <p:nvPr/>
        </p:nvSpPr>
        <p:spPr>
          <a:xfrm>
            <a:off x="548640" y="4114800"/>
            <a:ext cx="4572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DB7AA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BDB7AA"/>
                </a:solidFill>
                <a:latin typeface="Calibri"/>
                <a:ea typeface="Calibri"/>
                <a:cs typeface="Calibri"/>
                <a:sym typeface="Calibri"/>
              </a:rPr>
              <a:t>statecapacityecosystem.com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EFE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"/>
          <p:cNvSpPr txBox="1"/>
          <p:nvPr/>
        </p:nvSpPr>
        <p:spPr>
          <a:xfrm>
            <a:off x="548640" y="384048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B6E2A"/>
              </a:buClr>
              <a:buSzPts val="1000"/>
              <a:buFont typeface="Calibri"/>
              <a:buNone/>
            </a:pPr>
            <a:r>
              <a:rPr b="1" i="0" lang="en-US" sz="1000" u="none" cap="none" strike="noStrike">
                <a:solidFill>
                  <a:srgbClr val="9B6E2A"/>
                </a:solidFill>
                <a:latin typeface="Calibri"/>
                <a:ea typeface="Calibri"/>
                <a:cs typeface="Calibri"/>
                <a:sym typeface="Calibri"/>
              </a:rPr>
              <a:t>THE PROBLEM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5" name="Google Shape;35;p4"/>
          <p:cNvCxnSpPr/>
          <p:nvPr/>
        </p:nvCxnSpPr>
        <p:spPr>
          <a:xfrm>
            <a:off x="8138160" y="396850"/>
            <a:ext cx="181200" cy="98700"/>
          </a:xfrm>
          <a:prstGeom prst="straightConnector1">
            <a:avLst/>
          </a:prstGeom>
          <a:noFill/>
          <a:ln cap="flat" cmpd="sng" w="9525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6" name="Google Shape;36;p4"/>
          <p:cNvCxnSpPr/>
          <p:nvPr/>
        </p:nvCxnSpPr>
        <p:spPr>
          <a:xfrm>
            <a:off x="8319211" y="396850"/>
            <a:ext cx="148200" cy="131700"/>
          </a:xfrm>
          <a:prstGeom prst="straightConnector1">
            <a:avLst/>
          </a:prstGeom>
          <a:noFill/>
          <a:ln cap="flat" cmpd="sng" w="9525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7" name="Google Shape;37;p4"/>
          <p:cNvCxnSpPr/>
          <p:nvPr/>
        </p:nvCxnSpPr>
        <p:spPr>
          <a:xfrm flipH="1">
            <a:off x="8302711" y="396850"/>
            <a:ext cx="16500" cy="230400"/>
          </a:xfrm>
          <a:prstGeom prst="straightConnector1">
            <a:avLst/>
          </a:prstGeom>
          <a:noFill/>
          <a:ln cap="flat" cmpd="sng" w="9525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8" name="Google Shape;38;p4"/>
          <p:cNvCxnSpPr/>
          <p:nvPr/>
        </p:nvCxnSpPr>
        <p:spPr>
          <a:xfrm>
            <a:off x="8467344" y="363931"/>
            <a:ext cx="49500" cy="164700"/>
          </a:xfrm>
          <a:prstGeom prst="straightConnector1">
            <a:avLst/>
          </a:prstGeom>
          <a:noFill/>
          <a:ln cap="flat" cmpd="sng" w="9525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9" name="Google Shape;39;p4"/>
          <p:cNvCxnSpPr/>
          <p:nvPr/>
        </p:nvCxnSpPr>
        <p:spPr>
          <a:xfrm>
            <a:off x="8138160" y="495605"/>
            <a:ext cx="164700" cy="131700"/>
          </a:xfrm>
          <a:prstGeom prst="straightConnector1">
            <a:avLst/>
          </a:prstGeom>
          <a:noFill/>
          <a:ln cap="flat" cmpd="sng" w="9525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0" name="Google Shape;40;p4"/>
          <p:cNvSpPr/>
          <p:nvPr/>
        </p:nvSpPr>
        <p:spPr>
          <a:xfrm>
            <a:off x="8117586" y="475031"/>
            <a:ext cx="41100" cy="41100"/>
          </a:xfrm>
          <a:prstGeom prst="ellipse">
            <a:avLst/>
          </a:prstGeom>
          <a:solidFill>
            <a:srgbClr val="1A1918"/>
          </a:solidFill>
          <a:ln cap="flat" cmpd="sng" w="12700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4"/>
          <p:cNvSpPr/>
          <p:nvPr/>
        </p:nvSpPr>
        <p:spPr>
          <a:xfrm>
            <a:off x="8282178" y="359816"/>
            <a:ext cx="74100" cy="74100"/>
          </a:xfrm>
          <a:prstGeom prst="ellipse">
            <a:avLst/>
          </a:prstGeom>
          <a:solidFill>
            <a:srgbClr val="D4A853"/>
          </a:solidFill>
          <a:ln cap="flat" cmpd="sng" w="12700">
            <a:solidFill>
              <a:srgbClr val="D4A85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4"/>
          <p:cNvSpPr/>
          <p:nvPr/>
        </p:nvSpPr>
        <p:spPr>
          <a:xfrm>
            <a:off x="8446770" y="507949"/>
            <a:ext cx="41100" cy="41100"/>
          </a:xfrm>
          <a:prstGeom prst="ellipse">
            <a:avLst/>
          </a:prstGeom>
          <a:solidFill>
            <a:srgbClr val="1A1918"/>
          </a:solidFill>
          <a:ln cap="flat" cmpd="sng" w="12700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4"/>
          <p:cNvSpPr/>
          <p:nvPr/>
        </p:nvSpPr>
        <p:spPr>
          <a:xfrm>
            <a:off x="8282178" y="606704"/>
            <a:ext cx="41100" cy="41100"/>
          </a:xfrm>
          <a:prstGeom prst="ellipse">
            <a:avLst/>
          </a:prstGeom>
          <a:solidFill>
            <a:srgbClr val="1A1918"/>
          </a:solidFill>
          <a:ln cap="flat" cmpd="sng" w="12700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4"/>
          <p:cNvSpPr/>
          <p:nvPr/>
        </p:nvSpPr>
        <p:spPr>
          <a:xfrm>
            <a:off x="8496148" y="343357"/>
            <a:ext cx="41100" cy="41100"/>
          </a:xfrm>
          <a:prstGeom prst="ellipse">
            <a:avLst/>
          </a:prstGeom>
          <a:solidFill>
            <a:srgbClr val="1A1918"/>
          </a:solidFill>
          <a:ln cap="flat" cmpd="sng" w="12700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4"/>
          <p:cNvSpPr txBox="1"/>
          <p:nvPr/>
        </p:nvSpPr>
        <p:spPr>
          <a:xfrm>
            <a:off x="548640" y="4773168"/>
            <a:ext cx="4572000" cy="18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75F"/>
              </a:buClr>
              <a:buSzPts val="800"/>
              <a:buFont typeface="Calibri"/>
              <a:buNone/>
            </a:pPr>
            <a:r>
              <a:rPr b="0" i="0" lang="en-US" sz="800" u="none" cap="none" strike="noStrike">
                <a:solidFill>
                  <a:srgbClr val="6B675F"/>
                </a:solidFill>
                <a:latin typeface="Calibri"/>
                <a:ea typeface="Calibri"/>
                <a:cs typeface="Calibri"/>
                <a:sym typeface="Calibri"/>
              </a:rPr>
              <a:t>State Capacity Ecosystem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4"/>
          <p:cNvSpPr txBox="1"/>
          <p:nvPr/>
        </p:nvSpPr>
        <p:spPr>
          <a:xfrm>
            <a:off x="548640" y="658368"/>
            <a:ext cx="8046600" cy="8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A1918"/>
              </a:buClr>
              <a:buSzPts val="2600"/>
              <a:buFont typeface="Calibri"/>
              <a:buNone/>
            </a:pPr>
            <a:r>
              <a:rPr b="1" i="0" lang="en-US" sz="2600" u="none" cap="none" strike="noStrike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Good policy fails because the people fixing government work in silos.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4"/>
          <p:cNvSpPr txBox="1"/>
          <p:nvPr/>
        </p:nvSpPr>
        <p:spPr>
          <a:xfrm>
            <a:off x="548640" y="1600200"/>
            <a:ext cx="8046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B675F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6B675F"/>
                </a:solidFill>
                <a:latin typeface="Calibri"/>
                <a:ea typeface="Calibri"/>
                <a:cs typeface="Calibri"/>
                <a:sym typeface="Calibri"/>
              </a:rPr>
              <a:t>State capacity is government's ability to do what it sets out to do: issue the permit, deliver the benefit, keep the trains running. Many people care about it. Few know who else is out there or how to help.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8" name="Google Shape;48;p4"/>
          <p:cNvCxnSpPr/>
          <p:nvPr/>
        </p:nvCxnSpPr>
        <p:spPr>
          <a:xfrm>
            <a:off x="548640" y="2423160"/>
            <a:ext cx="8046600" cy="0"/>
          </a:xfrm>
          <a:prstGeom prst="straightConnector1">
            <a:avLst/>
          </a:prstGeom>
          <a:noFill/>
          <a:ln cap="flat" cmpd="sng" w="9525">
            <a:solidFill>
              <a:srgbClr val="DDD8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4"/>
          <p:cNvSpPr txBox="1"/>
          <p:nvPr/>
        </p:nvSpPr>
        <p:spPr>
          <a:xfrm>
            <a:off x="548640" y="2606040"/>
            <a:ext cx="2743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B6E2A"/>
              </a:buClr>
              <a:buSzPts val="1000"/>
              <a:buFont typeface="Calibri"/>
              <a:buNone/>
            </a:pPr>
            <a:r>
              <a:rPr b="1" i="0" lang="en-US" sz="1000" u="none" cap="none" strike="noStrike">
                <a:solidFill>
                  <a:srgbClr val="9B6E2A"/>
                </a:solidFill>
                <a:latin typeface="Calibri"/>
                <a:ea typeface="Calibri"/>
                <a:cs typeface="Calibri"/>
                <a:sym typeface="Calibri"/>
              </a:rPr>
              <a:t>MISSION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4"/>
          <p:cNvSpPr txBox="1"/>
          <p:nvPr/>
        </p:nvSpPr>
        <p:spPr>
          <a:xfrm>
            <a:off x="548640" y="2880360"/>
            <a:ext cx="3840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A1918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Map the ecosystem. Put technologists and practitioners in the same room and turn what they build into something government can use. Expand the community. Repeat.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4"/>
          <p:cNvSpPr txBox="1"/>
          <p:nvPr/>
        </p:nvSpPr>
        <p:spPr>
          <a:xfrm>
            <a:off x="4846320" y="2606040"/>
            <a:ext cx="2743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B6E2A"/>
              </a:buClr>
              <a:buSzPts val="1000"/>
              <a:buFont typeface="Calibri"/>
              <a:buNone/>
            </a:pPr>
            <a:r>
              <a:rPr b="1" i="0" lang="en-US" sz="1000" u="none" cap="none" strike="noStrike">
                <a:solidFill>
                  <a:srgbClr val="9B6E2A"/>
                </a:solidFill>
                <a:latin typeface="Calibri"/>
                <a:ea typeface="Calibri"/>
                <a:cs typeface="Calibri"/>
                <a:sym typeface="Calibri"/>
              </a:rPr>
              <a:t>VISION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4"/>
          <p:cNvSpPr txBox="1"/>
          <p:nvPr/>
        </p:nvSpPr>
        <p:spPr>
          <a:xfrm>
            <a:off x="4846320" y="2880360"/>
            <a:ext cx="37491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A1918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A visible, connected ecosystem </a:t>
            </a:r>
            <a:r>
              <a:rPr lang="en-US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enabling </a:t>
            </a:r>
            <a:r>
              <a:rPr b="0" i="0" lang="en-US" sz="1400" u="none" cap="none" strike="noStrike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a government with the talent, tools, and operating capacity to deliver for the people it serves.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4"/>
          <p:cNvSpPr txBox="1"/>
          <p:nvPr/>
        </p:nvSpPr>
        <p:spPr>
          <a:xfrm>
            <a:off x="548640" y="4526280"/>
            <a:ext cx="8046600" cy="20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75F"/>
              </a:buClr>
              <a:buSzPts val="800"/>
              <a:buFont typeface="Calibri"/>
              <a:buNone/>
            </a:pPr>
            <a:r>
              <a:rPr b="0" i="0" lang="en-US" sz="800" u="none" cap="none" strike="noStrike">
                <a:solidFill>
                  <a:srgbClr val="6B675F"/>
                </a:solidFill>
                <a:latin typeface="Calibri"/>
                <a:ea typeface="Calibri"/>
                <a:cs typeface="Calibri"/>
                <a:sym typeface="Calibri"/>
              </a:rPr>
              <a:t>Framing after Jennifer Pahlka, Recoding America (2023).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1918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5"/>
          <p:cNvSpPr txBox="1"/>
          <p:nvPr/>
        </p:nvSpPr>
        <p:spPr>
          <a:xfrm>
            <a:off x="548640" y="384048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4A853"/>
              </a:buClr>
              <a:buSzPts val="1000"/>
              <a:buFont typeface="Calibri"/>
              <a:buNone/>
            </a:pPr>
            <a:r>
              <a:rPr b="1" i="0" lang="en-US" sz="1000" u="none" cap="none" strike="noStrike">
                <a:solidFill>
                  <a:srgbClr val="D4A853"/>
                </a:solidFill>
                <a:latin typeface="Calibri"/>
                <a:ea typeface="Calibri"/>
                <a:cs typeface="Calibri"/>
                <a:sym typeface="Calibri"/>
              </a:rPr>
              <a:t>HOW IT WORKS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0" name="Google Shape;60;p5"/>
          <p:cNvCxnSpPr/>
          <p:nvPr/>
        </p:nvCxnSpPr>
        <p:spPr>
          <a:xfrm>
            <a:off x="8138160" y="396850"/>
            <a:ext cx="181200" cy="98700"/>
          </a:xfrm>
          <a:prstGeom prst="straightConnector1">
            <a:avLst/>
          </a:prstGeom>
          <a:noFill/>
          <a:ln cap="flat" cmpd="sng" w="9525">
            <a:solidFill>
              <a:srgbClr val="BDB7A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1" name="Google Shape;61;p5"/>
          <p:cNvCxnSpPr/>
          <p:nvPr/>
        </p:nvCxnSpPr>
        <p:spPr>
          <a:xfrm>
            <a:off x="8319211" y="396850"/>
            <a:ext cx="148200" cy="131700"/>
          </a:xfrm>
          <a:prstGeom prst="straightConnector1">
            <a:avLst/>
          </a:prstGeom>
          <a:noFill/>
          <a:ln cap="flat" cmpd="sng" w="9525">
            <a:solidFill>
              <a:srgbClr val="BDB7A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2" name="Google Shape;62;p5"/>
          <p:cNvCxnSpPr/>
          <p:nvPr/>
        </p:nvCxnSpPr>
        <p:spPr>
          <a:xfrm flipH="1">
            <a:off x="8302711" y="396850"/>
            <a:ext cx="16500" cy="230400"/>
          </a:xfrm>
          <a:prstGeom prst="straightConnector1">
            <a:avLst/>
          </a:prstGeom>
          <a:noFill/>
          <a:ln cap="flat" cmpd="sng" w="9525">
            <a:solidFill>
              <a:srgbClr val="BDB7A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3" name="Google Shape;63;p5"/>
          <p:cNvCxnSpPr/>
          <p:nvPr/>
        </p:nvCxnSpPr>
        <p:spPr>
          <a:xfrm>
            <a:off x="8467344" y="363931"/>
            <a:ext cx="49500" cy="164700"/>
          </a:xfrm>
          <a:prstGeom prst="straightConnector1">
            <a:avLst/>
          </a:prstGeom>
          <a:noFill/>
          <a:ln cap="flat" cmpd="sng" w="9525">
            <a:solidFill>
              <a:srgbClr val="BDB7A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4" name="Google Shape;64;p5"/>
          <p:cNvCxnSpPr/>
          <p:nvPr/>
        </p:nvCxnSpPr>
        <p:spPr>
          <a:xfrm>
            <a:off x="8138160" y="495605"/>
            <a:ext cx="164700" cy="131700"/>
          </a:xfrm>
          <a:prstGeom prst="straightConnector1">
            <a:avLst/>
          </a:prstGeom>
          <a:noFill/>
          <a:ln cap="flat" cmpd="sng" w="9525">
            <a:solidFill>
              <a:srgbClr val="BDB7A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5" name="Google Shape;65;p5"/>
          <p:cNvSpPr/>
          <p:nvPr/>
        </p:nvSpPr>
        <p:spPr>
          <a:xfrm>
            <a:off x="8117586" y="475031"/>
            <a:ext cx="41100" cy="41100"/>
          </a:xfrm>
          <a:prstGeom prst="ellipse">
            <a:avLst/>
          </a:prstGeom>
          <a:solidFill>
            <a:srgbClr val="BDB7AA"/>
          </a:solidFill>
          <a:ln cap="flat" cmpd="sng" w="12700">
            <a:solidFill>
              <a:srgbClr val="BDB7A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5"/>
          <p:cNvSpPr/>
          <p:nvPr/>
        </p:nvSpPr>
        <p:spPr>
          <a:xfrm>
            <a:off x="8282178" y="359816"/>
            <a:ext cx="74100" cy="74100"/>
          </a:xfrm>
          <a:prstGeom prst="ellipse">
            <a:avLst/>
          </a:prstGeom>
          <a:solidFill>
            <a:srgbClr val="D4A853"/>
          </a:solidFill>
          <a:ln cap="flat" cmpd="sng" w="12700">
            <a:solidFill>
              <a:srgbClr val="D4A85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5"/>
          <p:cNvSpPr/>
          <p:nvPr/>
        </p:nvSpPr>
        <p:spPr>
          <a:xfrm>
            <a:off x="8446770" y="507949"/>
            <a:ext cx="41100" cy="41100"/>
          </a:xfrm>
          <a:prstGeom prst="ellipse">
            <a:avLst/>
          </a:prstGeom>
          <a:solidFill>
            <a:srgbClr val="BDB7AA"/>
          </a:solidFill>
          <a:ln cap="flat" cmpd="sng" w="12700">
            <a:solidFill>
              <a:srgbClr val="BDB7A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5"/>
          <p:cNvSpPr/>
          <p:nvPr/>
        </p:nvSpPr>
        <p:spPr>
          <a:xfrm>
            <a:off x="8282178" y="606704"/>
            <a:ext cx="41100" cy="41100"/>
          </a:xfrm>
          <a:prstGeom prst="ellipse">
            <a:avLst/>
          </a:prstGeom>
          <a:solidFill>
            <a:srgbClr val="BDB7AA"/>
          </a:solidFill>
          <a:ln cap="flat" cmpd="sng" w="12700">
            <a:solidFill>
              <a:srgbClr val="BDB7A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5"/>
          <p:cNvSpPr/>
          <p:nvPr/>
        </p:nvSpPr>
        <p:spPr>
          <a:xfrm>
            <a:off x="8496148" y="343357"/>
            <a:ext cx="41100" cy="41100"/>
          </a:xfrm>
          <a:prstGeom prst="ellipse">
            <a:avLst/>
          </a:prstGeom>
          <a:solidFill>
            <a:srgbClr val="BDB7AA"/>
          </a:solidFill>
          <a:ln cap="flat" cmpd="sng" w="12700">
            <a:solidFill>
              <a:srgbClr val="BDB7A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5"/>
          <p:cNvSpPr txBox="1"/>
          <p:nvPr/>
        </p:nvSpPr>
        <p:spPr>
          <a:xfrm>
            <a:off x="548640" y="4773168"/>
            <a:ext cx="4572000" cy="18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DB7AA"/>
              </a:buClr>
              <a:buSzPts val="800"/>
              <a:buFont typeface="Calibri"/>
              <a:buNone/>
            </a:pPr>
            <a:r>
              <a:rPr b="0" i="0" lang="en-US" sz="800" u="none" cap="none" strike="noStrike">
                <a:solidFill>
                  <a:srgbClr val="BDB7AA"/>
                </a:solidFill>
                <a:latin typeface="Calibri"/>
                <a:ea typeface="Calibri"/>
                <a:cs typeface="Calibri"/>
                <a:sym typeface="Calibri"/>
              </a:rPr>
              <a:t>State Capacity Ecosystem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5"/>
          <p:cNvSpPr txBox="1"/>
          <p:nvPr/>
        </p:nvSpPr>
        <p:spPr>
          <a:xfrm>
            <a:off x="548640" y="658368"/>
            <a:ext cx="80466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4EFE4"/>
              </a:buClr>
              <a:buSzPts val="2600"/>
              <a:buFont typeface="Calibri"/>
              <a:buNone/>
            </a:pPr>
            <a:r>
              <a:rPr b="1" i="0" lang="en-US" sz="2600" u="none" cap="none" strike="noStrike">
                <a:solidFill>
                  <a:srgbClr val="F4EFE4"/>
                </a:solidFill>
                <a:latin typeface="Calibri"/>
                <a:ea typeface="Calibri"/>
                <a:cs typeface="Calibri"/>
                <a:sym typeface="Calibri"/>
              </a:rPr>
              <a:t>The ecosystem feeds events. Events create community. Community grows the ecosystem.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5"/>
          <p:cNvSpPr/>
          <p:nvPr/>
        </p:nvSpPr>
        <p:spPr>
          <a:xfrm>
            <a:off x="914400" y="2148840"/>
            <a:ext cx="2011800" cy="868800"/>
          </a:xfrm>
          <a:prstGeom prst="roundRect">
            <a:avLst>
              <a:gd fmla="val 10526" name="adj"/>
            </a:avLst>
          </a:prstGeom>
          <a:solidFill>
            <a:srgbClr val="1A1918"/>
          </a:solidFill>
          <a:ln cap="flat" cmpd="sng" w="15875">
            <a:solidFill>
              <a:srgbClr val="D4A85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5"/>
          <p:cNvSpPr txBox="1"/>
          <p:nvPr/>
        </p:nvSpPr>
        <p:spPr>
          <a:xfrm>
            <a:off x="914400" y="2286000"/>
            <a:ext cx="20118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4EFE4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F4EFE4"/>
                </a:solidFill>
                <a:latin typeface="Calibri"/>
                <a:ea typeface="Calibri"/>
                <a:cs typeface="Calibri"/>
                <a:sym typeface="Calibri"/>
              </a:rPr>
              <a:t>Ecosystem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5"/>
          <p:cNvSpPr txBox="1"/>
          <p:nvPr/>
        </p:nvSpPr>
        <p:spPr>
          <a:xfrm>
            <a:off x="914400" y="2651760"/>
            <a:ext cx="20118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BDB7AA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BDB7AA"/>
                </a:solidFill>
                <a:latin typeface="Calibri"/>
                <a:ea typeface="Calibri"/>
                <a:cs typeface="Calibri"/>
                <a:sym typeface="Calibri"/>
              </a:rPr>
              <a:t>We map who does what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5"/>
          <p:cNvSpPr/>
          <p:nvPr/>
        </p:nvSpPr>
        <p:spPr>
          <a:xfrm>
            <a:off x="3566160" y="2148840"/>
            <a:ext cx="2011800" cy="868800"/>
          </a:xfrm>
          <a:prstGeom prst="roundRect">
            <a:avLst>
              <a:gd fmla="val 10526" name="adj"/>
            </a:avLst>
          </a:prstGeom>
          <a:solidFill>
            <a:srgbClr val="1A1918"/>
          </a:solidFill>
          <a:ln cap="flat" cmpd="sng" w="15875">
            <a:solidFill>
              <a:srgbClr val="D4A85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5"/>
          <p:cNvSpPr txBox="1"/>
          <p:nvPr/>
        </p:nvSpPr>
        <p:spPr>
          <a:xfrm>
            <a:off x="3566160" y="2286000"/>
            <a:ext cx="20118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4EFE4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F4EFE4"/>
                </a:solidFill>
                <a:latin typeface="Calibri"/>
                <a:ea typeface="Calibri"/>
                <a:cs typeface="Calibri"/>
                <a:sym typeface="Calibri"/>
              </a:rPr>
              <a:t>Events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5"/>
          <p:cNvSpPr txBox="1"/>
          <p:nvPr/>
        </p:nvSpPr>
        <p:spPr>
          <a:xfrm>
            <a:off x="3566160" y="2651760"/>
            <a:ext cx="20118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BDB7AA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BDB7AA"/>
                </a:solidFill>
                <a:latin typeface="Calibri"/>
                <a:ea typeface="Calibri"/>
                <a:cs typeface="Calibri"/>
                <a:sym typeface="Calibri"/>
              </a:rPr>
              <a:t>We run the room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5"/>
          <p:cNvSpPr/>
          <p:nvPr/>
        </p:nvSpPr>
        <p:spPr>
          <a:xfrm>
            <a:off x="6217920" y="2148840"/>
            <a:ext cx="2011800" cy="868800"/>
          </a:xfrm>
          <a:prstGeom prst="roundRect">
            <a:avLst>
              <a:gd fmla="val 10526" name="adj"/>
            </a:avLst>
          </a:prstGeom>
          <a:solidFill>
            <a:srgbClr val="1A1918"/>
          </a:solidFill>
          <a:ln cap="flat" cmpd="sng" w="15875">
            <a:solidFill>
              <a:srgbClr val="D4A85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5"/>
          <p:cNvSpPr txBox="1"/>
          <p:nvPr/>
        </p:nvSpPr>
        <p:spPr>
          <a:xfrm>
            <a:off x="6217920" y="2286000"/>
            <a:ext cx="20118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4EFE4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F4EFE4"/>
                </a:solidFill>
                <a:latin typeface="Calibri"/>
                <a:ea typeface="Calibri"/>
                <a:cs typeface="Calibri"/>
                <a:sym typeface="Calibri"/>
              </a:rPr>
              <a:t>Community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5"/>
          <p:cNvSpPr txBox="1"/>
          <p:nvPr/>
        </p:nvSpPr>
        <p:spPr>
          <a:xfrm>
            <a:off x="6217920" y="2651760"/>
            <a:ext cx="20118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BDB7AA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BDB7AA"/>
                </a:solidFill>
                <a:latin typeface="Calibri"/>
                <a:ea typeface="Calibri"/>
                <a:cs typeface="Calibri"/>
                <a:sym typeface="Calibri"/>
              </a:rPr>
              <a:t>We keep people connected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1" name="Google Shape;81;p5"/>
          <p:cNvCxnSpPr/>
          <p:nvPr/>
        </p:nvCxnSpPr>
        <p:spPr>
          <a:xfrm>
            <a:off x="2926080" y="2578608"/>
            <a:ext cx="640200" cy="0"/>
          </a:xfrm>
          <a:prstGeom prst="straightConnector1">
            <a:avLst/>
          </a:prstGeom>
          <a:noFill/>
          <a:ln cap="flat" cmpd="sng" w="19050">
            <a:solidFill>
              <a:srgbClr val="D4A853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82" name="Google Shape;82;p5"/>
          <p:cNvCxnSpPr/>
          <p:nvPr/>
        </p:nvCxnSpPr>
        <p:spPr>
          <a:xfrm>
            <a:off x="5577840" y="2578608"/>
            <a:ext cx="640200" cy="0"/>
          </a:xfrm>
          <a:prstGeom prst="straightConnector1">
            <a:avLst/>
          </a:prstGeom>
          <a:noFill/>
          <a:ln cap="flat" cmpd="sng" w="19050">
            <a:solidFill>
              <a:srgbClr val="D4A853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83" name="Google Shape;83;p5"/>
          <p:cNvCxnSpPr/>
          <p:nvPr/>
        </p:nvCxnSpPr>
        <p:spPr>
          <a:xfrm>
            <a:off x="7223760" y="3017520"/>
            <a:ext cx="0" cy="548700"/>
          </a:xfrm>
          <a:prstGeom prst="straightConnector1">
            <a:avLst/>
          </a:prstGeom>
          <a:noFill/>
          <a:ln cap="flat" cmpd="sng" w="19050">
            <a:solidFill>
              <a:srgbClr val="D4A85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4" name="Google Shape;84;p5"/>
          <p:cNvCxnSpPr/>
          <p:nvPr/>
        </p:nvCxnSpPr>
        <p:spPr>
          <a:xfrm>
            <a:off x="1920240" y="3566160"/>
            <a:ext cx="5303400" cy="0"/>
          </a:xfrm>
          <a:prstGeom prst="straightConnector1">
            <a:avLst/>
          </a:prstGeom>
          <a:noFill/>
          <a:ln cap="flat" cmpd="sng" w="19050">
            <a:solidFill>
              <a:srgbClr val="D4A85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5" name="Google Shape;85;p5"/>
          <p:cNvCxnSpPr/>
          <p:nvPr/>
        </p:nvCxnSpPr>
        <p:spPr>
          <a:xfrm>
            <a:off x="1920240" y="3017520"/>
            <a:ext cx="0" cy="548700"/>
          </a:xfrm>
          <a:prstGeom prst="straightConnector1">
            <a:avLst/>
          </a:prstGeom>
          <a:noFill/>
          <a:ln cap="flat" cmpd="sng" w="19050">
            <a:solidFill>
              <a:srgbClr val="D4A853"/>
            </a:solidFill>
            <a:prstDash val="solid"/>
            <a:round/>
            <a:headEnd len="med" w="med" type="triangle"/>
            <a:tailEnd len="sm" w="sm" type="none"/>
          </a:ln>
        </p:spPr>
      </p:cxnSp>
      <p:sp>
        <p:nvSpPr>
          <p:cNvPr id="86" name="Google Shape;86;p5"/>
          <p:cNvSpPr txBox="1"/>
          <p:nvPr/>
        </p:nvSpPr>
        <p:spPr>
          <a:xfrm>
            <a:off x="914400" y="3794760"/>
            <a:ext cx="73152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BDB7AA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BDB7AA"/>
                </a:solidFill>
                <a:latin typeface="Calibri"/>
                <a:ea typeface="Calibri"/>
                <a:cs typeface="Calibri"/>
                <a:sym typeface="Calibri"/>
              </a:rPr>
              <a:t>We're building a flywheel. The ecosystem feeds events, events create community, and community drives ecosystem growth.</a:t>
            </a:r>
            <a:endParaRPr sz="1100">
              <a:solidFill>
                <a:srgbClr val="BDB7A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BDB7AA"/>
              </a:buClr>
              <a:buSzPts val="1100"/>
              <a:buFont typeface="Calibri"/>
              <a:buNone/>
            </a:pPr>
            <a:r>
              <a:t/>
            </a:r>
            <a:endParaRPr sz="1100">
              <a:solidFill>
                <a:srgbClr val="BDB7A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BDB7AA"/>
              </a:buClr>
              <a:buSzPts val="1100"/>
              <a:buFont typeface="Calibri"/>
              <a:buNone/>
            </a:pPr>
            <a:r>
              <a:t/>
            </a:r>
            <a:endParaRPr sz="1100">
              <a:solidFill>
                <a:srgbClr val="BDB7A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EFE4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6"/>
          <p:cNvSpPr txBox="1"/>
          <p:nvPr/>
        </p:nvSpPr>
        <p:spPr>
          <a:xfrm>
            <a:off x="548640" y="384048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B6E2A"/>
              </a:buClr>
              <a:buSzPts val="1000"/>
              <a:buFont typeface="Calibri"/>
              <a:buNone/>
            </a:pPr>
            <a:r>
              <a:rPr b="1" i="0" lang="en-US" sz="1000" u="none" cap="none" strike="noStrike">
                <a:solidFill>
                  <a:srgbClr val="9B6E2A"/>
                </a:solidFill>
                <a:latin typeface="Calibri"/>
                <a:ea typeface="Calibri"/>
                <a:cs typeface="Calibri"/>
                <a:sym typeface="Calibri"/>
              </a:rPr>
              <a:t>PILLAR 1 · ECOSYSTEM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3" name="Google Shape;93;p6"/>
          <p:cNvCxnSpPr/>
          <p:nvPr/>
        </p:nvCxnSpPr>
        <p:spPr>
          <a:xfrm>
            <a:off x="8138160" y="396850"/>
            <a:ext cx="181200" cy="98700"/>
          </a:xfrm>
          <a:prstGeom prst="straightConnector1">
            <a:avLst/>
          </a:prstGeom>
          <a:noFill/>
          <a:ln cap="flat" cmpd="sng" w="9525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4" name="Google Shape;94;p6"/>
          <p:cNvCxnSpPr/>
          <p:nvPr/>
        </p:nvCxnSpPr>
        <p:spPr>
          <a:xfrm>
            <a:off x="8319211" y="396850"/>
            <a:ext cx="148200" cy="131700"/>
          </a:xfrm>
          <a:prstGeom prst="straightConnector1">
            <a:avLst/>
          </a:prstGeom>
          <a:noFill/>
          <a:ln cap="flat" cmpd="sng" w="9525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5" name="Google Shape;95;p6"/>
          <p:cNvCxnSpPr/>
          <p:nvPr/>
        </p:nvCxnSpPr>
        <p:spPr>
          <a:xfrm flipH="1">
            <a:off x="8302711" y="396850"/>
            <a:ext cx="16500" cy="230400"/>
          </a:xfrm>
          <a:prstGeom prst="straightConnector1">
            <a:avLst/>
          </a:prstGeom>
          <a:noFill/>
          <a:ln cap="flat" cmpd="sng" w="9525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6" name="Google Shape;96;p6"/>
          <p:cNvCxnSpPr/>
          <p:nvPr/>
        </p:nvCxnSpPr>
        <p:spPr>
          <a:xfrm>
            <a:off x="8467344" y="363931"/>
            <a:ext cx="49500" cy="164700"/>
          </a:xfrm>
          <a:prstGeom prst="straightConnector1">
            <a:avLst/>
          </a:prstGeom>
          <a:noFill/>
          <a:ln cap="flat" cmpd="sng" w="9525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7" name="Google Shape;97;p6"/>
          <p:cNvCxnSpPr/>
          <p:nvPr/>
        </p:nvCxnSpPr>
        <p:spPr>
          <a:xfrm>
            <a:off x="8138160" y="495605"/>
            <a:ext cx="164700" cy="131700"/>
          </a:xfrm>
          <a:prstGeom prst="straightConnector1">
            <a:avLst/>
          </a:prstGeom>
          <a:noFill/>
          <a:ln cap="flat" cmpd="sng" w="9525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8" name="Google Shape;98;p6"/>
          <p:cNvSpPr/>
          <p:nvPr/>
        </p:nvSpPr>
        <p:spPr>
          <a:xfrm>
            <a:off x="8117586" y="475031"/>
            <a:ext cx="41100" cy="41100"/>
          </a:xfrm>
          <a:prstGeom prst="ellipse">
            <a:avLst/>
          </a:prstGeom>
          <a:solidFill>
            <a:srgbClr val="1A1918"/>
          </a:solidFill>
          <a:ln cap="flat" cmpd="sng" w="12700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6"/>
          <p:cNvSpPr/>
          <p:nvPr/>
        </p:nvSpPr>
        <p:spPr>
          <a:xfrm>
            <a:off x="8282178" y="359816"/>
            <a:ext cx="74100" cy="74100"/>
          </a:xfrm>
          <a:prstGeom prst="ellipse">
            <a:avLst/>
          </a:prstGeom>
          <a:solidFill>
            <a:srgbClr val="D4A853"/>
          </a:solidFill>
          <a:ln cap="flat" cmpd="sng" w="12700">
            <a:solidFill>
              <a:srgbClr val="D4A85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6"/>
          <p:cNvSpPr/>
          <p:nvPr/>
        </p:nvSpPr>
        <p:spPr>
          <a:xfrm>
            <a:off x="8446770" y="507949"/>
            <a:ext cx="41100" cy="41100"/>
          </a:xfrm>
          <a:prstGeom prst="ellipse">
            <a:avLst/>
          </a:prstGeom>
          <a:solidFill>
            <a:srgbClr val="1A1918"/>
          </a:solidFill>
          <a:ln cap="flat" cmpd="sng" w="12700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6"/>
          <p:cNvSpPr/>
          <p:nvPr/>
        </p:nvSpPr>
        <p:spPr>
          <a:xfrm>
            <a:off x="8282178" y="606704"/>
            <a:ext cx="41100" cy="41100"/>
          </a:xfrm>
          <a:prstGeom prst="ellipse">
            <a:avLst/>
          </a:prstGeom>
          <a:solidFill>
            <a:srgbClr val="1A1918"/>
          </a:solidFill>
          <a:ln cap="flat" cmpd="sng" w="12700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6"/>
          <p:cNvSpPr/>
          <p:nvPr/>
        </p:nvSpPr>
        <p:spPr>
          <a:xfrm>
            <a:off x="8496148" y="343357"/>
            <a:ext cx="41100" cy="41100"/>
          </a:xfrm>
          <a:prstGeom prst="ellipse">
            <a:avLst/>
          </a:prstGeom>
          <a:solidFill>
            <a:srgbClr val="1A1918"/>
          </a:solidFill>
          <a:ln cap="flat" cmpd="sng" w="12700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6"/>
          <p:cNvSpPr txBox="1"/>
          <p:nvPr/>
        </p:nvSpPr>
        <p:spPr>
          <a:xfrm>
            <a:off x="548640" y="4773168"/>
            <a:ext cx="4572000" cy="18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75F"/>
              </a:buClr>
              <a:buSzPts val="800"/>
              <a:buFont typeface="Calibri"/>
              <a:buNone/>
            </a:pPr>
            <a:r>
              <a:rPr b="0" i="0" lang="en-US" sz="800" u="none" cap="none" strike="noStrike">
                <a:solidFill>
                  <a:srgbClr val="6B675F"/>
                </a:solidFill>
                <a:latin typeface="Calibri"/>
                <a:ea typeface="Calibri"/>
                <a:cs typeface="Calibri"/>
                <a:sym typeface="Calibri"/>
              </a:rPr>
              <a:t>State Capacity Ecosystem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6"/>
          <p:cNvSpPr txBox="1"/>
          <p:nvPr/>
        </p:nvSpPr>
        <p:spPr>
          <a:xfrm>
            <a:off x="548640" y="658368"/>
            <a:ext cx="80466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A1918"/>
              </a:buClr>
              <a:buSzPts val="2600"/>
              <a:buFont typeface="Calibri"/>
              <a:buNone/>
            </a:pPr>
            <a:r>
              <a:rPr b="1" lang="en-US" sz="2600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We’re building the </a:t>
            </a:r>
            <a:r>
              <a:rPr b="1" lang="en-US" sz="2600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ecosystem’s connective tissue.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6"/>
          <p:cNvSpPr txBox="1"/>
          <p:nvPr/>
        </p:nvSpPr>
        <p:spPr>
          <a:xfrm>
            <a:off x="548640" y="1783080"/>
            <a:ext cx="18288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4A853"/>
              </a:buClr>
              <a:buSzPts val="3400"/>
              <a:buFont typeface="Calibri"/>
              <a:buNone/>
            </a:pPr>
            <a:r>
              <a:rPr b="1" i="0" lang="en-US" sz="3400" u="none" cap="none" strike="noStrike">
                <a:solidFill>
                  <a:srgbClr val="D4A853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6"/>
          <p:cNvSpPr txBox="1"/>
          <p:nvPr/>
        </p:nvSpPr>
        <p:spPr>
          <a:xfrm>
            <a:off x="548640" y="2350008"/>
            <a:ext cx="18288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918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Search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6"/>
          <p:cNvSpPr txBox="1"/>
          <p:nvPr/>
        </p:nvSpPr>
        <p:spPr>
          <a:xfrm>
            <a:off x="548640" y="2642616"/>
            <a:ext cx="1828800" cy="10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6B675F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6B675F"/>
                </a:solidFill>
                <a:latin typeface="Calibri"/>
                <a:ea typeface="Calibri"/>
                <a:cs typeface="Calibri"/>
                <a:sym typeface="Calibri"/>
              </a:rPr>
              <a:t>Say who you are and what you need. It finds the match across organizations and people.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6"/>
          <p:cNvSpPr txBox="1"/>
          <p:nvPr/>
        </p:nvSpPr>
        <p:spPr>
          <a:xfrm>
            <a:off x="2651760" y="1783080"/>
            <a:ext cx="18288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4A853"/>
              </a:buClr>
              <a:buSzPts val="3400"/>
              <a:buFont typeface="Calibri"/>
              <a:buNone/>
            </a:pPr>
            <a:r>
              <a:rPr b="1" i="0" lang="en-US" sz="3400" u="none" cap="none" strike="noStrike">
                <a:solidFill>
                  <a:srgbClr val="D4A853"/>
                </a:solidFill>
                <a:latin typeface="Calibri"/>
                <a:ea typeface="Calibri"/>
                <a:cs typeface="Calibri"/>
                <a:sym typeface="Calibri"/>
              </a:rPr>
              <a:t>329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6"/>
          <p:cNvSpPr txBox="1"/>
          <p:nvPr/>
        </p:nvSpPr>
        <p:spPr>
          <a:xfrm>
            <a:off x="2651760" y="2350008"/>
            <a:ext cx="18288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918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Organizations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6"/>
          <p:cNvSpPr txBox="1"/>
          <p:nvPr/>
        </p:nvSpPr>
        <p:spPr>
          <a:xfrm>
            <a:off x="2651760" y="2642616"/>
            <a:ext cx="1828800" cy="10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6B675F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6B675F"/>
                </a:solidFill>
                <a:latin typeface="Calibri"/>
                <a:ea typeface="Calibri"/>
                <a:cs typeface="Calibri"/>
                <a:sym typeface="Calibri"/>
              </a:rPr>
              <a:t>Working on state capacity and how. Filter by segment, geography, problem.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6"/>
          <p:cNvSpPr txBox="1"/>
          <p:nvPr/>
        </p:nvSpPr>
        <p:spPr>
          <a:xfrm>
            <a:off x="4754880" y="1783080"/>
            <a:ext cx="18288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4A853"/>
              </a:buClr>
              <a:buSzPts val="3400"/>
              <a:buFont typeface="Calibri"/>
              <a:buNone/>
            </a:pPr>
            <a:r>
              <a:rPr b="1" i="0" lang="en-US" sz="3400" u="none" cap="none" strike="noStrike">
                <a:solidFill>
                  <a:srgbClr val="D4A853"/>
                </a:solidFill>
                <a:latin typeface="Calibri"/>
                <a:ea typeface="Calibri"/>
                <a:cs typeface="Calibri"/>
                <a:sym typeface="Calibri"/>
              </a:rPr>
              <a:t>50+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6"/>
          <p:cNvSpPr txBox="1"/>
          <p:nvPr/>
        </p:nvSpPr>
        <p:spPr>
          <a:xfrm>
            <a:off x="4754880" y="2350008"/>
            <a:ext cx="18288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918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Connect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6"/>
          <p:cNvSpPr txBox="1"/>
          <p:nvPr/>
        </p:nvSpPr>
        <p:spPr>
          <a:xfrm>
            <a:off x="4754880" y="2642616"/>
            <a:ext cx="1828800" cy="10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6B675F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6B675F"/>
                </a:solidFill>
                <a:latin typeface="Calibri"/>
                <a:ea typeface="Calibri"/>
                <a:cs typeface="Calibri"/>
                <a:sym typeface="Calibri"/>
              </a:rPr>
              <a:t>People, problems and opportunities. Practitioners add problems here.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6"/>
          <p:cNvSpPr txBox="1"/>
          <p:nvPr/>
        </p:nvSpPr>
        <p:spPr>
          <a:xfrm>
            <a:off x="6858000" y="1783080"/>
            <a:ext cx="17832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4A853"/>
              </a:buClr>
              <a:buSzPts val="3400"/>
              <a:buFont typeface="Calibri"/>
              <a:buNone/>
            </a:pPr>
            <a:r>
              <a:rPr b="1" i="0" lang="en-US" sz="3400" u="none" cap="none" strike="noStrike">
                <a:solidFill>
                  <a:srgbClr val="D4A853"/>
                </a:solidFill>
                <a:latin typeface="Calibri"/>
                <a:ea typeface="Calibri"/>
                <a:cs typeface="Calibri"/>
                <a:sym typeface="Calibri"/>
              </a:rPr>
              <a:t>1,763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6"/>
          <p:cNvSpPr txBox="1"/>
          <p:nvPr/>
        </p:nvSpPr>
        <p:spPr>
          <a:xfrm>
            <a:off x="6858000" y="2350008"/>
            <a:ext cx="17832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918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Affinit</a:t>
            </a:r>
            <a:r>
              <a:rPr b="1" i="0" lang="en-US" sz="1300" u="none" cap="none" strike="noStrike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y </a:t>
            </a:r>
            <a:r>
              <a:rPr b="1" i="0" lang="en-US" sz="1300" u="none" cap="none" strike="noStrike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Map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6"/>
          <p:cNvSpPr txBox="1"/>
          <p:nvPr/>
        </p:nvSpPr>
        <p:spPr>
          <a:xfrm>
            <a:off x="6858000" y="2642616"/>
            <a:ext cx="1783200" cy="10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6B675F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6B675F"/>
                </a:solidFill>
                <a:latin typeface="Calibri"/>
                <a:ea typeface="Calibri"/>
                <a:cs typeface="Calibri"/>
                <a:sym typeface="Calibri"/>
              </a:rPr>
              <a:t>What organizations have in common: shared problems, shared funders.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6"/>
          <p:cNvSpPr txBox="1"/>
          <p:nvPr/>
        </p:nvSpPr>
        <p:spPr>
          <a:xfrm>
            <a:off x="548640" y="4526280"/>
            <a:ext cx="8046600" cy="20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75F"/>
              </a:buClr>
              <a:buSzPts val="800"/>
              <a:buFont typeface="Calibri"/>
              <a:buNone/>
            </a:pPr>
            <a:r>
              <a:rPr b="0" i="0" lang="en-US" sz="800" u="none" cap="none" strike="noStrike">
                <a:solidFill>
                  <a:srgbClr val="6B675F"/>
                </a:solidFill>
                <a:latin typeface="Calibri"/>
                <a:ea typeface="Calibri"/>
                <a:cs typeface="Calibri"/>
                <a:sym typeface="Calibri"/>
              </a:rPr>
              <a:t>Source: directory.csv and connect_submissions.csv, September 2026. Search in beta.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EFE4"/>
        </a:solid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"/>
          <p:cNvSpPr txBox="1"/>
          <p:nvPr/>
        </p:nvSpPr>
        <p:spPr>
          <a:xfrm>
            <a:off x="548640" y="384048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B6E2A"/>
              </a:buClr>
              <a:buSzPts val="1000"/>
              <a:buFont typeface="Calibri"/>
              <a:buNone/>
            </a:pPr>
            <a:r>
              <a:rPr b="1" i="0" lang="en-US" sz="1000" u="none" cap="none" strike="noStrike">
                <a:solidFill>
                  <a:srgbClr val="9B6E2A"/>
                </a:solidFill>
                <a:latin typeface="Calibri"/>
                <a:ea typeface="Calibri"/>
                <a:cs typeface="Calibri"/>
                <a:sym typeface="Calibri"/>
              </a:rPr>
              <a:t>PILLAR 2 · EVENTS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4" name="Google Shape;124;p7"/>
          <p:cNvCxnSpPr/>
          <p:nvPr/>
        </p:nvCxnSpPr>
        <p:spPr>
          <a:xfrm>
            <a:off x="8138160" y="396850"/>
            <a:ext cx="181200" cy="98700"/>
          </a:xfrm>
          <a:prstGeom prst="straightConnector1">
            <a:avLst/>
          </a:prstGeom>
          <a:noFill/>
          <a:ln cap="flat" cmpd="sng" w="9525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5" name="Google Shape;125;p7"/>
          <p:cNvCxnSpPr/>
          <p:nvPr/>
        </p:nvCxnSpPr>
        <p:spPr>
          <a:xfrm>
            <a:off x="8319211" y="396850"/>
            <a:ext cx="148200" cy="131700"/>
          </a:xfrm>
          <a:prstGeom prst="straightConnector1">
            <a:avLst/>
          </a:prstGeom>
          <a:noFill/>
          <a:ln cap="flat" cmpd="sng" w="9525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6" name="Google Shape;126;p7"/>
          <p:cNvCxnSpPr/>
          <p:nvPr/>
        </p:nvCxnSpPr>
        <p:spPr>
          <a:xfrm flipH="1">
            <a:off x="8302711" y="396850"/>
            <a:ext cx="16500" cy="230400"/>
          </a:xfrm>
          <a:prstGeom prst="straightConnector1">
            <a:avLst/>
          </a:prstGeom>
          <a:noFill/>
          <a:ln cap="flat" cmpd="sng" w="9525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7" name="Google Shape;127;p7"/>
          <p:cNvCxnSpPr/>
          <p:nvPr/>
        </p:nvCxnSpPr>
        <p:spPr>
          <a:xfrm>
            <a:off x="8467344" y="363931"/>
            <a:ext cx="49500" cy="164700"/>
          </a:xfrm>
          <a:prstGeom prst="straightConnector1">
            <a:avLst/>
          </a:prstGeom>
          <a:noFill/>
          <a:ln cap="flat" cmpd="sng" w="9525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8" name="Google Shape;128;p7"/>
          <p:cNvCxnSpPr/>
          <p:nvPr/>
        </p:nvCxnSpPr>
        <p:spPr>
          <a:xfrm>
            <a:off x="8138160" y="495605"/>
            <a:ext cx="164700" cy="131700"/>
          </a:xfrm>
          <a:prstGeom prst="straightConnector1">
            <a:avLst/>
          </a:prstGeom>
          <a:noFill/>
          <a:ln cap="flat" cmpd="sng" w="9525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9" name="Google Shape;129;p7"/>
          <p:cNvSpPr/>
          <p:nvPr/>
        </p:nvSpPr>
        <p:spPr>
          <a:xfrm>
            <a:off x="8117586" y="475031"/>
            <a:ext cx="41100" cy="41100"/>
          </a:xfrm>
          <a:prstGeom prst="ellipse">
            <a:avLst/>
          </a:prstGeom>
          <a:solidFill>
            <a:srgbClr val="1A1918"/>
          </a:solidFill>
          <a:ln cap="flat" cmpd="sng" w="12700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7"/>
          <p:cNvSpPr/>
          <p:nvPr/>
        </p:nvSpPr>
        <p:spPr>
          <a:xfrm>
            <a:off x="8282178" y="359816"/>
            <a:ext cx="74100" cy="74100"/>
          </a:xfrm>
          <a:prstGeom prst="ellipse">
            <a:avLst/>
          </a:prstGeom>
          <a:solidFill>
            <a:srgbClr val="D4A853"/>
          </a:solidFill>
          <a:ln cap="flat" cmpd="sng" w="12700">
            <a:solidFill>
              <a:srgbClr val="D4A85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7"/>
          <p:cNvSpPr/>
          <p:nvPr/>
        </p:nvSpPr>
        <p:spPr>
          <a:xfrm>
            <a:off x="8446770" y="507949"/>
            <a:ext cx="41100" cy="41100"/>
          </a:xfrm>
          <a:prstGeom prst="ellipse">
            <a:avLst/>
          </a:prstGeom>
          <a:solidFill>
            <a:srgbClr val="1A1918"/>
          </a:solidFill>
          <a:ln cap="flat" cmpd="sng" w="12700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7"/>
          <p:cNvSpPr/>
          <p:nvPr/>
        </p:nvSpPr>
        <p:spPr>
          <a:xfrm>
            <a:off x="8282178" y="606704"/>
            <a:ext cx="41100" cy="41100"/>
          </a:xfrm>
          <a:prstGeom prst="ellipse">
            <a:avLst/>
          </a:prstGeom>
          <a:solidFill>
            <a:srgbClr val="1A1918"/>
          </a:solidFill>
          <a:ln cap="flat" cmpd="sng" w="12700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7"/>
          <p:cNvSpPr/>
          <p:nvPr/>
        </p:nvSpPr>
        <p:spPr>
          <a:xfrm>
            <a:off x="8496148" y="343357"/>
            <a:ext cx="41100" cy="41100"/>
          </a:xfrm>
          <a:prstGeom prst="ellipse">
            <a:avLst/>
          </a:prstGeom>
          <a:solidFill>
            <a:srgbClr val="1A1918"/>
          </a:solidFill>
          <a:ln cap="flat" cmpd="sng" w="12700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7"/>
          <p:cNvSpPr txBox="1"/>
          <p:nvPr/>
        </p:nvSpPr>
        <p:spPr>
          <a:xfrm>
            <a:off x="548640" y="4773168"/>
            <a:ext cx="4572000" cy="18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75F"/>
              </a:buClr>
              <a:buSzPts val="800"/>
              <a:buFont typeface="Calibri"/>
              <a:buNone/>
            </a:pPr>
            <a:r>
              <a:rPr b="0" i="0" lang="en-US" sz="800" u="none" cap="none" strike="noStrike">
                <a:solidFill>
                  <a:srgbClr val="6B675F"/>
                </a:solidFill>
                <a:latin typeface="Calibri"/>
                <a:ea typeface="Calibri"/>
                <a:cs typeface="Calibri"/>
                <a:sym typeface="Calibri"/>
              </a:rPr>
              <a:t>State Capacity Ecosystem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7"/>
          <p:cNvSpPr txBox="1"/>
          <p:nvPr/>
        </p:nvSpPr>
        <p:spPr>
          <a:xfrm>
            <a:off x="548640" y="658368"/>
            <a:ext cx="80466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A1918"/>
              </a:buClr>
              <a:buSzPts val="2600"/>
              <a:buFont typeface="Calibri"/>
              <a:buNone/>
            </a:pPr>
            <a:r>
              <a:rPr b="1" lang="en-US" sz="2600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We’re putting technologists and practitioners in the same room to build together. 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A1918"/>
              </a:buClr>
              <a:buSzPts val="2600"/>
              <a:buFont typeface="Calibri"/>
              <a:buNone/>
            </a:pPr>
            <a:r>
              <a:t/>
            </a:r>
            <a:endParaRPr b="1" sz="2600">
              <a:solidFill>
                <a:srgbClr val="1A191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7"/>
          <p:cNvSpPr/>
          <p:nvPr/>
        </p:nvSpPr>
        <p:spPr>
          <a:xfrm>
            <a:off x="548650" y="1833343"/>
            <a:ext cx="2514600" cy="1398300"/>
          </a:xfrm>
          <a:prstGeom prst="roundRect">
            <a:avLst>
              <a:gd fmla="val 4103" name="adj"/>
            </a:avLst>
          </a:prstGeom>
          <a:solidFill>
            <a:srgbClr val="DDD8CC"/>
          </a:solidFill>
          <a:ln cap="flat" cmpd="sng" w="12700">
            <a:solidFill>
              <a:srgbClr val="DDD8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7"/>
          <p:cNvSpPr txBox="1"/>
          <p:nvPr/>
        </p:nvSpPr>
        <p:spPr>
          <a:xfrm>
            <a:off x="731520" y="1997943"/>
            <a:ext cx="21945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918"/>
              </a:buClr>
              <a:buSzPts val="1500"/>
              <a:buFont typeface="Calibri"/>
              <a:buNone/>
            </a:pPr>
            <a:r>
              <a:rPr b="1" i="0" lang="en-US" sz="1500" u="none" cap="none" strike="noStrike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Hackathons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7"/>
          <p:cNvSpPr txBox="1"/>
          <p:nvPr/>
        </p:nvSpPr>
        <p:spPr>
          <a:xfrm>
            <a:off x="731525" y="2345415"/>
            <a:ext cx="2194500" cy="8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1A1918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Agencies and judges </a:t>
            </a:r>
            <a:r>
              <a:rPr b="0" i="0" lang="en-US" sz="1100" u="none" cap="none" strike="noStrike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bring problems, </a:t>
            </a:r>
            <a:r>
              <a:rPr lang="en-US" sz="1100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practitioners and technologists build together</a:t>
            </a:r>
            <a:r>
              <a:rPr b="0" i="0" lang="en-US" sz="1100" u="none" cap="none" strike="noStrike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, and every team demos running software. 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7"/>
          <p:cNvSpPr/>
          <p:nvPr/>
        </p:nvSpPr>
        <p:spPr>
          <a:xfrm>
            <a:off x="3291850" y="1833343"/>
            <a:ext cx="2514600" cy="1398300"/>
          </a:xfrm>
          <a:prstGeom prst="roundRect">
            <a:avLst>
              <a:gd fmla="val 4103" name="adj"/>
            </a:avLst>
          </a:prstGeom>
          <a:solidFill>
            <a:srgbClr val="DDD8CC"/>
          </a:solidFill>
          <a:ln cap="flat" cmpd="sng" w="12700">
            <a:solidFill>
              <a:srgbClr val="DDD8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7"/>
          <p:cNvSpPr txBox="1"/>
          <p:nvPr/>
        </p:nvSpPr>
        <p:spPr>
          <a:xfrm>
            <a:off x="3474720" y="1997943"/>
            <a:ext cx="21945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918"/>
              </a:buClr>
              <a:buSzPts val="1500"/>
              <a:buFont typeface="Calibri"/>
              <a:buNone/>
            </a:pPr>
            <a:r>
              <a:rPr b="1" i="0" lang="en-US" sz="1500" u="none" cap="none" strike="noStrike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Demo nights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7"/>
          <p:cNvSpPr txBox="1"/>
          <p:nvPr/>
        </p:nvSpPr>
        <p:spPr>
          <a:xfrm>
            <a:off x="3474725" y="2345415"/>
            <a:ext cx="2194500" cy="8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1A1918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Teams show what they built to the people who can put it to use. Where a prototype meets its agency.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7"/>
          <p:cNvSpPr/>
          <p:nvPr/>
        </p:nvSpPr>
        <p:spPr>
          <a:xfrm>
            <a:off x="6035050" y="1833343"/>
            <a:ext cx="2514600" cy="1398300"/>
          </a:xfrm>
          <a:prstGeom prst="roundRect">
            <a:avLst>
              <a:gd fmla="val 4103" name="adj"/>
            </a:avLst>
          </a:prstGeom>
          <a:solidFill>
            <a:srgbClr val="DDD8CC"/>
          </a:solidFill>
          <a:ln cap="flat" cmpd="sng" w="12700">
            <a:solidFill>
              <a:srgbClr val="DDD8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7"/>
          <p:cNvSpPr txBox="1"/>
          <p:nvPr/>
        </p:nvSpPr>
        <p:spPr>
          <a:xfrm>
            <a:off x="6217920" y="1997943"/>
            <a:ext cx="21945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918"/>
              </a:buClr>
              <a:buSzPts val="1500"/>
              <a:buFont typeface="Calibri"/>
              <a:buNone/>
            </a:pPr>
            <a:r>
              <a:rPr b="1" i="0" lang="en-US" sz="1500" u="none" cap="none" strike="noStrike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Salons and meet-ups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7"/>
          <p:cNvSpPr txBox="1"/>
          <p:nvPr/>
        </p:nvSpPr>
        <p:spPr>
          <a:xfrm>
            <a:off x="6217925" y="2345415"/>
            <a:ext cx="2194500" cy="8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1A1918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Speaker nights, small-group discussions, monthly office hours. Where the community forms between builds.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7"/>
          <p:cNvSpPr txBox="1"/>
          <p:nvPr/>
        </p:nvSpPr>
        <p:spPr>
          <a:xfrm>
            <a:off x="548640" y="3621052"/>
            <a:ext cx="2743200" cy="20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B6E2A"/>
              </a:buClr>
              <a:buSzPts val="900"/>
              <a:buFont typeface="Calibri"/>
              <a:buNone/>
            </a:pPr>
            <a:r>
              <a:rPr b="1" i="0" lang="en-US" sz="900" u="none" cap="none" strike="noStrike">
                <a:solidFill>
                  <a:srgbClr val="9B6E2A"/>
                </a:solidFill>
                <a:latin typeface="Calibri"/>
                <a:ea typeface="Calibri"/>
                <a:cs typeface="Calibri"/>
                <a:sym typeface="Calibri"/>
              </a:rPr>
              <a:t>EVERY EVENT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7"/>
          <p:cNvSpPr txBox="1"/>
          <p:nvPr/>
        </p:nvSpPr>
        <p:spPr>
          <a:xfrm>
            <a:off x="548640" y="3849652"/>
            <a:ext cx="80466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1A1918"/>
              </a:buClr>
              <a:buSzPts val="1100"/>
              <a:buFont typeface="Calibri"/>
              <a:buChar char="•"/>
            </a:pPr>
            <a:r>
              <a:rPr b="0" i="0" lang="en-US" sz="1100" u="none" cap="none" strike="noStrike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A government decision-maker with real authority in the room. No decision-maker, no event.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400"/>
              </a:spcBef>
              <a:spcAft>
                <a:spcPts val="0"/>
              </a:spcAft>
              <a:buClr>
                <a:srgbClr val="1A1918"/>
              </a:buClr>
              <a:buSzPts val="1100"/>
              <a:buFont typeface="Calibri"/>
              <a:buChar char="•"/>
            </a:pPr>
            <a:r>
              <a:rPr b="0" i="0" lang="en-US" sz="1100" u="none" cap="none" strike="noStrike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A path to adoption</a:t>
            </a:r>
            <a:r>
              <a:rPr b="0" i="0" lang="en-US" sz="1100" u="none" cap="none" strike="noStrike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: every tool public within 48 hours, </a:t>
            </a:r>
            <a:r>
              <a:rPr lang="en-US" sz="1100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and agency partners who might just take that project on.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EFE4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8"/>
          <p:cNvSpPr txBox="1"/>
          <p:nvPr/>
        </p:nvSpPr>
        <p:spPr>
          <a:xfrm>
            <a:off x="548640" y="384048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B6E2A"/>
              </a:buClr>
              <a:buSzPts val="1000"/>
              <a:buFont typeface="Calibri"/>
              <a:buNone/>
            </a:pPr>
            <a:r>
              <a:rPr b="1" i="0" lang="en-US" sz="1000" u="none" cap="none" strike="noStrike">
                <a:solidFill>
                  <a:srgbClr val="9B6E2A"/>
                </a:solidFill>
                <a:latin typeface="Calibri"/>
                <a:ea typeface="Calibri"/>
                <a:cs typeface="Calibri"/>
                <a:sym typeface="Calibri"/>
              </a:rPr>
              <a:t>PILLAR 3 · COMMUNITY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3" name="Google Shape;153;p8"/>
          <p:cNvCxnSpPr/>
          <p:nvPr/>
        </p:nvCxnSpPr>
        <p:spPr>
          <a:xfrm>
            <a:off x="8138160" y="396850"/>
            <a:ext cx="181200" cy="98700"/>
          </a:xfrm>
          <a:prstGeom prst="straightConnector1">
            <a:avLst/>
          </a:prstGeom>
          <a:noFill/>
          <a:ln cap="flat" cmpd="sng" w="9525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4" name="Google Shape;154;p8"/>
          <p:cNvCxnSpPr/>
          <p:nvPr/>
        </p:nvCxnSpPr>
        <p:spPr>
          <a:xfrm>
            <a:off x="8319211" y="396850"/>
            <a:ext cx="148200" cy="131700"/>
          </a:xfrm>
          <a:prstGeom prst="straightConnector1">
            <a:avLst/>
          </a:prstGeom>
          <a:noFill/>
          <a:ln cap="flat" cmpd="sng" w="9525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5" name="Google Shape;155;p8"/>
          <p:cNvCxnSpPr/>
          <p:nvPr/>
        </p:nvCxnSpPr>
        <p:spPr>
          <a:xfrm flipH="1">
            <a:off x="8302711" y="396850"/>
            <a:ext cx="16500" cy="230400"/>
          </a:xfrm>
          <a:prstGeom prst="straightConnector1">
            <a:avLst/>
          </a:prstGeom>
          <a:noFill/>
          <a:ln cap="flat" cmpd="sng" w="9525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6" name="Google Shape;156;p8"/>
          <p:cNvCxnSpPr/>
          <p:nvPr/>
        </p:nvCxnSpPr>
        <p:spPr>
          <a:xfrm>
            <a:off x="8467344" y="363931"/>
            <a:ext cx="49500" cy="164700"/>
          </a:xfrm>
          <a:prstGeom prst="straightConnector1">
            <a:avLst/>
          </a:prstGeom>
          <a:noFill/>
          <a:ln cap="flat" cmpd="sng" w="9525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7" name="Google Shape;157;p8"/>
          <p:cNvCxnSpPr/>
          <p:nvPr/>
        </p:nvCxnSpPr>
        <p:spPr>
          <a:xfrm>
            <a:off x="8138160" y="495605"/>
            <a:ext cx="164700" cy="131700"/>
          </a:xfrm>
          <a:prstGeom prst="straightConnector1">
            <a:avLst/>
          </a:prstGeom>
          <a:noFill/>
          <a:ln cap="flat" cmpd="sng" w="9525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8" name="Google Shape;158;p8"/>
          <p:cNvSpPr/>
          <p:nvPr/>
        </p:nvSpPr>
        <p:spPr>
          <a:xfrm>
            <a:off x="8117586" y="475031"/>
            <a:ext cx="41100" cy="41100"/>
          </a:xfrm>
          <a:prstGeom prst="ellipse">
            <a:avLst/>
          </a:prstGeom>
          <a:solidFill>
            <a:srgbClr val="1A1918"/>
          </a:solidFill>
          <a:ln cap="flat" cmpd="sng" w="12700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8"/>
          <p:cNvSpPr/>
          <p:nvPr/>
        </p:nvSpPr>
        <p:spPr>
          <a:xfrm>
            <a:off x="8282178" y="359816"/>
            <a:ext cx="74100" cy="74100"/>
          </a:xfrm>
          <a:prstGeom prst="ellipse">
            <a:avLst/>
          </a:prstGeom>
          <a:solidFill>
            <a:srgbClr val="D4A853"/>
          </a:solidFill>
          <a:ln cap="flat" cmpd="sng" w="12700">
            <a:solidFill>
              <a:srgbClr val="D4A85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8"/>
          <p:cNvSpPr/>
          <p:nvPr/>
        </p:nvSpPr>
        <p:spPr>
          <a:xfrm>
            <a:off x="8446770" y="507949"/>
            <a:ext cx="41100" cy="41100"/>
          </a:xfrm>
          <a:prstGeom prst="ellipse">
            <a:avLst/>
          </a:prstGeom>
          <a:solidFill>
            <a:srgbClr val="1A1918"/>
          </a:solidFill>
          <a:ln cap="flat" cmpd="sng" w="12700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8"/>
          <p:cNvSpPr/>
          <p:nvPr/>
        </p:nvSpPr>
        <p:spPr>
          <a:xfrm>
            <a:off x="8282178" y="606704"/>
            <a:ext cx="41100" cy="41100"/>
          </a:xfrm>
          <a:prstGeom prst="ellipse">
            <a:avLst/>
          </a:prstGeom>
          <a:solidFill>
            <a:srgbClr val="1A1918"/>
          </a:solidFill>
          <a:ln cap="flat" cmpd="sng" w="12700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8"/>
          <p:cNvSpPr/>
          <p:nvPr/>
        </p:nvSpPr>
        <p:spPr>
          <a:xfrm>
            <a:off x="8496148" y="343357"/>
            <a:ext cx="41100" cy="41100"/>
          </a:xfrm>
          <a:prstGeom prst="ellipse">
            <a:avLst/>
          </a:prstGeom>
          <a:solidFill>
            <a:srgbClr val="1A1918"/>
          </a:solidFill>
          <a:ln cap="flat" cmpd="sng" w="12700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8"/>
          <p:cNvSpPr txBox="1"/>
          <p:nvPr/>
        </p:nvSpPr>
        <p:spPr>
          <a:xfrm>
            <a:off x="548640" y="4773168"/>
            <a:ext cx="4572000" cy="18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75F"/>
              </a:buClr>
              <a:buSzPts val="800"/>
              <a:buFont typeface="Calibri"/>
              <a:buNone/>
            </a:pPr>
            <a:r>
              <a:rPr b="0" i="0" lang="en-US" sz="800" u="none" cap="none" strike="noStrike">
                <a:solidFill>
                  <a:srgbClr val="6B675F"/>
                </a:solidFill>
                <a:latin typeface="Calibri"/>
                <a:ea typeface="Calibri"/>
                <a:cs typeface="Calibri"/>
                <a:sym typeface="Calibri"/>
              </a:rPr>
              <a:t>State Capacity Ecosystem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8"/>
          <p:cNvSpPr txBox="1"/>
          <p:nvPr/>
        </p:nvSpPr>
        <p:spPr>
          <a:xfrm>
            <a:off x="548640" y="658368"/>
            <a:ext cx="80466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A1918"/>
              </a:buClr>
              <a:buSzPts val="2600"/>
              <a:buFont typeface="Calibri"/>
              <a:buNone/>
            </a:pPr>
            <a:r>
              <a:rPr b="1" lang="en-US" sz="2600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We’re expanding the community</a:t>
            </a:r>
            <a:r>
              <a:rPr b="1" i="0" lang="en-US" sz="2600" u="none" cap="none" strike="noStrike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8"/>
          <p:cNvSpPr/>
          <p:nvPr/>
        </p:nvSpPr>
        <p:spPr>
          <a:xfrm>
            <a:off x="548640" y="1581912"/>
            <a:ext cx="183000" cy="183000"/>
          </a:xfrm>
          <a:prstGeom prst="ellipse">
            <a:avLst/>
          </a:prstGeom>
          <a:solidFill>
            <a:srgbClr val="D4A853"/>
          </a:solidFill>
          <a:ln cap="flat" cmpd="sng" w="12700">
            <a:solidFill>
              <a:srgbClr val="D4A85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8"/>
          <p:cNvSpPr txBox="1"/>
          <p:nvPr/>
        </p:nvSpPr>
        <p:spPr>
          <a:xfrm>
            <a:off x="868680" y="1554480"/>
            <a:ext cx="35661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918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Slack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8"/>
          <p:cNvSpPr txBox="1"/>
          <p:nvPr/>
        </p:nvSpPr>
        <p:spPr>
          <a:xfrm>
            <a:off x="868680" y="1847088"/>
            <a:ext cx="35661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6B675F"/>
              </a:buClr>
              <a:buSzPts val="1100"/>
              <a:buFont typeface="Calibri"/>
              <a:buNone/>
            </a:pPr>
            <a:r>
              <a:rPr b="0" i="0" lang="en-US" sz="1200" u="none" cap="none" strike="noStrike">
                <a:solidFill>
                  <a:srgbClr val="6B675F"/>
                </a:solidFill>
                <a:latin typeface="Calibri"/>
                <a:ea typeface="Calibri"/>
                <a:cs typeface="Calibri"/>
                <a:sym typeface="Calibri"/>
              </a:rPr>
              <a:t>The conversation between events. Team matchmaking happens here before every hackathon.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8"/>
          <p:cNvSpPr/>
          <p:nvPr/>
        </p:nvSpPr>
        <p:spPr>
          <a:xfrm>
            <a:off x="4663440" y="1581912"/>
            <a:ext cx="183000" cy="183000"/>
          </a:xfrm>
          <a:prstGeom prst="ellipse">
            <a:avLst/>
          </a:prstGeom>
          <a:solidFill>
            <a:srgbClr val="D4A853"/>
          </a:solidFill>
          <a:ln cap="flat" cmpd="sng" w="12700">
            <a:solidFill>
              <a:srgbClr val="D4A85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8"/>
          <p:cNvSpPr txBox="1"/>
          <p:nvPr/>
        </p:nvSpPr>
        <p:spPr>
          <a:xfrm>
            <a:off x="4983480" y="1554480"/>
            <a:ext cx="35661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918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Substack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8"/>
          <p:cNvSpPr txBox="1"/>
          <p:nvPr/>
        </p:nvSpPr>
        <p:spPr>
          <a:xfrm>
            <a:off x="4983480" y="1847088"/>
            <a:ext cx="35661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6B675F"/>
              </a:buClr>
              <a:buSzPts val="1100"/>
              <a:buFont typeface="Calibri"/>
              <a:buNone/>
            </a:pPr>
            <a:r>
              <a:rPr b="0" i="0" lang="en-US" sz="1200" u="none" cap="none" strike="noStrike">
                <a:solidFill>
                  <a:srgbClr val="6B675F"/>
                </a:solidFill>
                <a:latin typeface="Calibri"/>
                <a:ea typeface="Calibri"/>
                <a:cs typeface="Calibri"/>
                <a:sym typeface="Calibri"/>
              </a:rPr>
              <a:t>The case for the field, in writing. Eight posts and counting.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8"/>
          <p:cNvSpPr/>
          <p:nvPr/>
        </p:nvSpPr>
        <p:spPr>
          <a:xfrm>
            <a:off x="548640" y="2999232"/>
            <a:ext cx="183000" cy="183000"/>
          </a:xfrm>
          <a:prstGeom prst="ellipse">
            <a:avLst/>
          </a:prstGeom>
          <a:solidFill>
            <a:srgbClr val="D4A853"/>
          </a:solidFill>
          <a:ln cap="flat" cmpd="sng" w="12700">
            <a:solidFill>
              <a:srgbClr val="D4A85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8"/>
          <p:cNvSpPr txBox="1"/>
          <p:nvPr/>
        </p:nvSpPr>
        <p:spPr>
          <a:xfrm>
            <a:off x="868680" y="2971800"/>
            <a:ext cx="35661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918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Playbooks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8"/>
          <p:cNvSpPr txBox="1"/>
          <p:nvPr/>
        </p:nvSpPr>
        <p:spPr>
          <a:xfrm>
            <a:off x="868680" y="3264408"/>
            <a:ext cx="35661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6B675F"/>
              </a:buClr>
              <a:buSzPts val="1100"/>
              <a:buFont typeface="Calibri"/>
              <a:buNone/>
            </a:pPr>
            <a:r>
              <a:rPr b="0" i="0" lang="en-US" sz="1200" u="none" cap="none" strike="noStrike">
                <a:solidFill>
                  <a:srgbClr val="6B675F"/>
                </a:solidFill>
                <a:latin typeface="Calibri"/>
                <a:ea typeface="Calibri"/>
                <a:cs typeface="Calibri"/>
                <a:sym typeface="Calibri"/>
              </a:rPr>
              <a:t>Run the format without us in the room. </a:t>
            </a:r>
            <a:r>
              <a:rPr lang="en-US" sz="1200">
                <a:solidFill>
                  <a:srgbClr val="6B675F"/>
                </a:solidFill>
                <a:latin typeface="Calibri"/>
                <a:ea typeface="Calibri"/>
                <a:cs typeface="Calibri"/>
                <a:sym typeface="Calibri"/>
              </a:rPr>
              <a:t>Operating handbooks that take you from curious to fieldbuilder</a:t>
            </a:r>
            <a:r>
              <a:rPr b="0" i="0" lang="en-US" sz="1200" u="none" cap="none" strike="noStrike">
                <a:solidFill>
                  <a:srgbClr val="6B675F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8"/>
          <p:cNvSpPr/>
          <p:nvPr/>
        </p:nvSpPr>
        <p:spPr>
          <a:xfrm>
            <a:off x="4663440" y="2999232"/>
            <a:ext cx="183000" cy="183000"/>
          </a:xfrm>
          <a:prstGeom prst="ellipse">
            <a:avLst/>
          </a:prstGeom>
          <a:solidFill>
            <a:srgbClr val="D4A853"/>
          </a:solidFill>
          <a:ln cap="flat" cmpd="sng" w="12700">
            <a:solidFill>
              <a:srgbClr val="D4A85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8"/>
          <p:cNvSpPr txBox="1"/>
          <p:nvPr/>
        </p:nvSpPr>
        <p:spPr>
          <a:xfrm>
            <a:off x="4983480" y="2971800"/>
            <a:ext cx="35661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918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Proof Points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8"/>
          <p:cNvSpPr txBox="1"/>
          <p:nvPr/>
        </p:nvSpPr>
        <p:spPr>
          <a:xfrm>
            <a:off x="4983480" y="3264408"/>
            <a:ext cx="35661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6B675F"/>
              </a:buClr>
              <a:buSzPts val="1100"/>
              <a:buFont typeface="Calibri"/>
              <a:buNone/>
            </a:pPr>
            <a:r>
              <a:rPr b="0" i="0" lang="en-US" sz="1200" u="none" cap="none" strike="noStrike">
                <a:solidFill>
                  <a:srgbClr val="6B675F"/>
                </a:solidFill>
                <a:latin typeface="Calibri"/>
                <a:ea typeface="Calibri"/>
                <a:cs typeface="Calibri"/>
                <a:sym typeface="Calibri"/>
              </a:rPr>
              <a:t>Every tool built through SCE, tagged by event and problem area, free to open and reuse.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1918"/>
        </a:solid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9"/>
          <p:cNvSpPr txBox="1"/>
          <p:nvPr/>
        </p:nvSpPr>
        <p:spPr>
          <a:xfrm>
            <a:off x="548640" y="384048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4A853"/>
              </a:buClr>
              <a:buSzPts val="1000"/>
              <a:buFont typeface="Calibri"/>
              <a:buNone/>
            </a:pPr>
            <a:r>
              <a:rPr b="1" i="0" lang="en-US" sz="1000" u="none" cap="none" strike="noStrike">
                <a:solidFill>
                  <a:srgbClr val="D4A853"/>
                </a:solidFill>
                <a:latin typeface="Calibri"/>
                <a:ea typeface="Calibri"/>
                <a:cs typeface="Calibri"/>
                <a:sym typeface="Calibri"/>
              </a:rPr>
              <a:t>PROOF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3" name="Google Shape;183;p9"/>
          <p:cNvCxnSpPr/>
          <p:nvPr/>
        </p:nvCxnSpPr>
        <p:spPr>
          <a:xfrm>
            <a:off x="8138160" y="396850"/>
            <a:ext cx="181200" cy="98700"/>
          </a:xfrm>
          <a:prstGeom prst="straightConnector1">
            <a:avLst/>
          </a:prstGeom>
          <a:noFill/>
          <a:ln cap="flat" cmpd="sng" w="9525">
            <a:solidFill>
              <a:srgbClr val="BDB7A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4" name="Google Shape;184;p9"/>
          <p:cNvCxnSpPr/>
          <p:nvPr/>
        </p:nvCxnSpPr>
        <p:spPr>
          <a:xfrm>
            <a:off x="8319211" y="396850"/>
            <a:ext cx="148200" cy="131700"/>
          </a:xfrm>
          <a:prstGeom prst="straightConnector1">
            <a:avLst/>
          </a:prstGeom>
          <a:noFill/>
          <a:ln cap="flat" cmpd="sng" w="9525">
            <a:solidFill>
              <a:srgbClr val="BDB7A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5" name="Google Shape;185;p9"/>
          <p:cNvCxnSpPr/>
          <p:nvPr/>
        </p:nvCxnSpPr>
        <p:spPr>
          <a:xfrm flipH="1">
            <a:off x="8302711" y="396850"/>
            <a:ext cx="16500" cy="230400"/>
          </a:xfrm>
          <a:prstGeom prst="straightConnector1">
            <a:avLst/>
          </a:prstGeom>
          <a:noFill/>
          <a:ln cap="flat" cmpd="sng" w="9525">
            <a:solidFill>
              <a:srgbClr val="BDB7A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6" name="Google Shape;186;p9"/>
          <p:cNvCxnSpPr/>
          <p:nvPr/>
        </p:nvCxnSpPr>
        <p:spPr>
          <a:xfrm>
            <a:off x="8467344" y="363931"/>
            <a:ext cx="49500" cy="164700"/>
          </a:xfrm>
          <a:prstGeom prst="straightConnector1">
            <a:avLst/>
          </a:prstGeom>
          <a:noFill/>
          <a:ln cap="flat" cmpd="sng" w="9525">
            <a:solidFill>
              <a:srgbClr val="BDB7A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7" name="Google Shape;187;p9"/>
          <p:cNvCxnSpPr/>
          <p:nvPr/>
        </p:nvCxnSpPr>
        <p:spPr>
          <a:xfrm>
            <a:off x="8138160" y="495605"/>
            <a:ext cx="164700" cy="131700"/>
          </a:xfrm>
          <a:prstGeom prst="straightConnector1">
            <a:avLst/>
          </a:prstGeom>
          <a:noFill/>
          <a:ln cap="flat" cmpd="sng" w="9525">
            <a:solidFill>
              <a:srgbClr val="BDB7A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8" name="Google Shape;188;p9"/>
          <p:cNvSpPr/>
          <p:nvPr/>
        </p:nvSpPr>
        <p:spPr>
          <a:xfrm>
            <a:off x="8117586" y="475031"/>
            <a:ext cx="41100" cy="41100"/>
          </a:xfrm>
          <a:prstGeom prst="ellipse">
            <a:avLst/>
          </a:prstGeom>
          <a:solidFill>
            <a:srgbClr val="BDB7AA"/>
          </a:solidFill>
          <a:ln cap="flat" cmpd="sng" w="12700">
            <a:solidFill>
              <a:srgbClr val="BDB7A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9"/>
          <p:cNvSpPr/>
          <p:nvPr/>
        </p:nvSpPr>
        <p:spPr>
          <a:xfrm>
            <a:off x="8282178" y="359816"/>
            <a:ext cx="74100" cy="74100"/>
          </a:xfrm>
          <a:prstGeom prst="ellipse">
            <a:avLst/>
          </a:prstGeom>
          <a:solidFill>
            <a:srgbClr val="D4A853"/>
          </a:solidFill>
          <a:ln cap="flat" cmpd="sng" w="12700">
            <a:solidFill>
              <a:srgbClr val="D4A85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9"/>
          <p:cNvSpPr/>
          <p:nvPr/>
        </p:nvSpPr>
        <p:spPr>
          <a:xfrm>
            <a:off x="8446770" y="507949"/>
            <a:ext cx="41100" cy="41100"/>
          </a:xfrm>
          <a:prstGeom prst="ellipse">
            <a:avLst/>
          </a:prstGeom>
          <a:solidFill>
            <a:srgbClr val="BDB7AA"/>
          </a:solidFill>
          <a:ln cap="flat" cmpd="sng" w="12700">
            <a:solidFill>
              <a:srgbClr val="BDB7A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9"/>
          <p:cNvSpPr/>
          <p:nvPr/>
        </p:nvSpPr>
        <p:spPr>
          <a:xfrm>
            <a:off x="8282178" y="606704"/>
            <a:ext cx="41100" cy="41100"/>
          </a:xfrm>
          <a:prstGeom prst="ellipse">
            <a:avLst/>
          </a:prstGeom>
          <a:solidFill>
            <a:srgbClr val="BDB7AA"/>
          </a:solidFill>
          <a:ln cap="flat" cmpd="sng" w="12700">
            <a:solidFill>
              <a:srgbClr val="BDB7A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9"/>
          <p:cNvSpPr/>
          <p:nvPr/>
        </p:nvSpPr>
        <p:spPr>
          <a:xfrm>
            <a:off x="8496148" y="343357"/>
            <a:ext cx="41100" cy="41100"/>
          </a:xfrm>
          <a:prstGeom prst="ellipse">
            <a:avLst/>
          </a:prstGeom>
          <a:solidFill>
            <a:srgbClr val="BDB7AA"/>
          </a:solidFill>
          <a:ln cap="flat" cmpd="sng" w="12700">
            <a:solidFill>
              <a:srgbClr val="BDB7A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9"/>
          <p:cNvSpPr txBox="1"/>
          <p:nvPr/>
        </p:nvSpPr>
        <p:spPr>
          <a:xfrm>
            <a:off x="548640" y="4773168"/>
            <a:ext cx="4572000" cy="18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DB7AA"/>
              </a:buClr>
              <a:buSzPts val="800"/>
              <a:buFont typeface="Calibri"/>
              <a:buNone/>
            </a:pPr>
            <a:r>
              <a:rPr b="0" i="0" lang="en-US" sz="800" u="none" cap="none" strike="noStrike">
                <a:solidFill>
                  <a:srgbClr val="BDB7AA"/>
                </a:solidFill>
                <a:latin typeface="Calibri"/>
                <a:ea typeface="Calibri"/>
                <a:cs typeface="Calibri"/>
                <a:sym typeface="Calibri"/>
              </a:rPr>
              <a:t>State Capacity Ecosystem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9"/>
          <p:cNvSpPr txBox="1"/>
          <p:nvPr/>
        </p:nvSpPr>
        <p:spPr>
          <a:xfrm>
            <a:off x="548640" y="658368"/>
            <a:ext cx="80466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A1918"/>
              </a:buClr>
              <a:buSzPts val="2400"/>
              <a:buFont typeface="Calibri"/>
              <a:buNone/>
            </a:pPr>
            <a:r>
              <a:rPr b="1"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One night. 80+ builders. 20+ tools built.</a:t>
            </a:r>
            <a:endParaRPr b="1" sz="2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9"/>
          <p:cNvSpPr txBox="1"/>
          <p:nvPr/>
        </p:nvSpPr>
        <p:spPr>
          <a:xfrm>
            <a:off x="548640" y="4526280"/>
            <a:ext cx="8046600" cy="20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DB7AA"/>
              </a:buClr>
              <a:buSzPts val="800"/>
              <a:buFont typeface="Calibri"/>
              <a:buNone/>
            </a:pPr>
            <a:r>
              <a:rPr b="0" i="0" lang="en-US" sz="800" u="none" cap="none" strike="noStrike">
                <a:solidFill>
                  <a:srgbClr val="BDB7AA"/>
                </a:solidFill>
                <a:latin typeface="Calibri"/>
                <a:ea typeface="Calibri"/>
                <a:cs typeface="Calibri"/>
                <a:sym typeface="Calibri"/>
              </a:rPr>
              <a:t>State Capacity Hackathon: A Civic Tech Build Night, NYC, June 24, 2026. Download count from npm, September 2026.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9"/>
          <p:cNvSpPr/>
          <p:nvPr/>
        </p:nvSpPr>
        <p:spPr>
          <a:xfrm>
            <a:off x="457200" y="2909714"/>
            <a:ext cx="2621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918"/>
              </a:buClr>
              <a:buSzPts val="1300"/>
              <a:buFont typeface="Calibri"/>
              <a:buNone/>
            </a:pPr>
            <a:r>
              <a:rPr b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City Scroll</a:t>
            </a:r>
            <a:endParaRPr b="0" i="0" sz="1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9"/>
          <p:cNvSpPr/>
          <p:nvPr/>
        </p:nvSpPr>
        <p:spPr>
          <a:xfrm>
            <a:off x="457200" y="3165746"/>
            <a:ext cx="2621700" cy="7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6B6760"/>
              </a:buClr>
              <a:buSzPts val="950"/>
              <a:buFont typeface="Calibri"/>
              <a:buNone/>
            </a:pPr>
            <a:r>
              <a:rPr b="0" i="0" lang="en-US" sz="13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Real-time search across NYC contracts, rezonings, and hearings. Makes procurement legible to anyone.</a:t>
            </a:r>
            <a:endParaRPr b="0" i="0" sz="135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work/assets/build_tideline.png" id="198" name="Google Shape;19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09664" y="1421537"/>
            <a:ext cx="2621588" cy="1417324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9"/>
          <p:cNvSpPr/>
          <p:nvPr/>
        </p:nvSpPr>
        <p:spPr>
          <a:xfrm>
            <a:off x="3309660" y="2909714"/>
            <a:ext cx="2621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918"/>
              </a:buClr>
              <a:buSzPts val="1300"/>
              <a:buFont typeface="Calibri"/>
              <a:buNone/>
            </a:pPr>
            <a:r>
              <a:rPr b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Tideline</a:t>
            </a:r>
            <a:endParaRPr b="0" i="0" sz="1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9"/>
          <p:cNvSpPr/>
          <p:nvPr/>
        </p:nvSpPr>
        <p:spPr>
          <a:xfrm>
            <a:off x="3309660" y="3165746"/>
            <a:ext cx="2621700" cy="7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6B6760"/>
              </a:buClr>
              <a:buSzPts val="950"/>
              <a:buFont typeface="Calibri"/>
              <a:buNone/>
            </a:pPr>
            <a:r>
              <a:rPr b="0" i="0" lang="en-US" sz="13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An interactive map of 1,754 capital projects, scored against flood-resilience status citywide.</a:t>
            </a:r>
            <a:endParaRPr b="0" i="0" sz="135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work/assets/build_mamdanistan.png" id="201" name="Google Shape;201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66137" y="1421537"/>
            <a:ext cx="2621589" cy="1417324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9"/>
          <p:cNvSpPr/>
          <p:nvPr/>
        </p:nvSpPr>
        <p:spPr>
          <a:xfrm>
            <a:off x="6122125" y="2909714"/>
            <a:ext cx="2621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918"/>
              </a:buClr>
              <a:buSzPts val="1300"/>
              <a:buFont typeface="Calibri"/>
              <a:buNone/>
            </a:pPr>
            <a:r>
              <a:rPr b="1" i="0" lang="en-US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 Day in Mamdanistan</a:t>
            </a:r>
            <a:endParaRPr b="0" i="0" sz="1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9"/>
          <p:cNvSpPr/>
          <p:nvPr/>
        </p:nvSpPr>
        <p:spPr>
          <a:xfrm>
            <a:off x="6122125" y="3165746"/>
            <a:ext cx="2621700" cy="7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6B6760"/>
              </a:buClr>
              <a:buSzPts val="950"/>
              <a:buFont typeface="Calibri"/>
              <a:buNone/>
            </a:pPr>
            <a:r>
              <a:rPr b="0" i="0" lang="en-US" sz="13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 playable satire of everyday bureaucratic friction, tracking complaints as a citizen navigates city systems.</a:t>
            </a:r>
            <a:endParaRPr b="0" i="0" sz="135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4" name="Google Shape;204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2751" y="1421525"/>
            <a:ext cx="2736049" cy="1488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EFE4"/>
        </a:solidFill>
      </p:bgPr>
    </p:bg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0"/>
          <p:cNvSpPr txBox="1"/>
          <p:nvPr/>
        </p:nvSpPr>
        <p:spPr>
          <a:xfrm>
            <a:off x="548640" y="384048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B6E2A"/>
              </a:buClr>
              <a:buSzPts val="1000"/>
              <a:buFont typeface="Calibri"/>
              <a:buNone/>
            </a:pPr>
            <a:r>
              <a:rPr b="1" i="0" lang="en-US" sz="1000" u="none" cap="none" strike="noStrike">
                <a:solidFill>
                  <a:srgbClr val="9B6E2A"/>
                </a:solidFill>
                <a:latin typeface="Calibri"/>
                <a:ea typeface="Calibri"/>
                <a:cs typeface="Calibri"/>
                <a:sym typeface="Calibri"/>
              </a:rPr>
              <a:t>TEAM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1" name="Google Shape;211;p10"/>
          <p:cNvCxnSpPr/>
          <p:nvPr/>
        </p:nvCxnSpPr>
        <p:spPr>
          <a:xfrm>
            <a:off x="8138160" y="396850"/>
            <a:ext cx="181200" cy="98700"/>
          </a:xfrm>
          <a:prstGeom prst="straightConnector1">
            <a:avLst/>
          </a:prstGeom>
          <a:noFill/>
          <a:ln cap="flat" cmpd="sng" w="9525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2" name="Google Shape;212;p10"/>
          <p:cNvCxnSpPr/>
          <p:nvPr/>
        </p:nvCxnSpPr>
        <p:spPr>
          <a:xfrm>
            <a:off x="8319211" y="396850"/>
            <a:ext cx="148200" cy="131700"/>
          </a:xfrm>
          <a:prstGeom prst="straightConnector1">
            <a:avLst/>
          </a:prstGeom>
          <a:noFill/>
          <a:ln cap="flat" cmpd="sng" w="9525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3" name="Google Shape;213;p10"/>
          <p:cNvCxnSpPr/>
          <p:nvPr/>
        </p:nvCxnSpPr>
        <p:spPr>
          <a:xfrm flipH="1">
            <a:off x="8302711" y="396850"/>
            <a:ext cx="16500" cy="230400"/>
          </a:xfrm>
          <a:prstGeom prst="straightConnector1">
            <a:avLst/>
          </a:prstGeom>
          <a:noFill/>
          <a:ln cap="flat" cmpd="sng" w="9525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4" name="Google Shape;214;p10"/>
          <p:cNvCxnSpPr/>
          <p:nvPr/>
        </p:nvCxnSpPr>
        <p:spPr>
          <a:xfrm>
            <a:off x="8467344" y="363931"/>
            <a:ext cx="49500" cy="164700"/>
          </a:xfrm>
          <a:prstGeom prst="straightConnector1">
            <a:avLst/>
          </a:prstGeom>
          <a:noFill/>
          <a:ln cap="flat" cmpd="sng" w="9525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5" name="Google Shape;215;p10"/>
          <p:cNvCxnSpPr/>
          <p:nvPr/>
        </p:nvCxnSpPr>
        <p:spPr>
          <a:xfrm>
            <a:off x="8138160" y="495605"/>
            <a:ext cx="164700" cy="131700"/>
          </a:xfrm>
          <a:prstGeom prst="straightConnector1">
            <a:avLst/>
          </a:prstGeom>
          <a:noFill/>
          <a:ln cap="flat" cmpd="sng" w="9525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6" name="Google Shape;216;p10"/>
          <p:cNvSpPr/>
          <p:nvPr/>
        </p:nvSpPr>
        <p:spPr>
          <a:xfrm>
            <a:off x="8117586" y="475031"/>
            <a:ext cx="41100" cy="41100"/>
          </a:xfrm>
          <a:prstGeom prst="ellipse">
            <a:avLst/>
          </a:prstGeom>
          <a:solidFill>
            <a:srgbClr val="1A1918"/>
          </a:solidFill>
          <a:ln cap="flat" cmpd="sng" w="12700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10"/>
          <p:cNvSpPr/>
          <p:nvPr/>
        </p:nvSpPr>
        <p:spPr>
          <a:xfrm>
            <a:off x="8282178" y="359816"/>
            <a:ext cx="74100" cy="74100"/>
          </a:xfrm>
          <a:prstGeom prst="ellipse">
            <a:avLst/>
          </a:prstGeom>
          <a:solidFill>
            <a:srgbClr val="D4A853"/>
          </a:solidFill>
          <a:ln cap="flat" cmpd="sng" w="12700">
            <a:solidFill>
              <a:srgbClr val="D4A85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10"/>
          <p:cNvSpPr/>
          <p:nvPr/>
        </p:nvSpPr>
        <p:spPr>
          <a:xfrm>
            <a:off x="8446770" y="507949"/>
            <a:ext cx="41100" cy="41100"/>
          </a:xfrm>
          <a:prstGeom prst="ellipse">
            <a:avLst/>
          </a:prstGeom>
          <a:solidFill>
            <a:srgbClr val="1A1918"/>
          </a:solidFill>
          <a:ln cap="flat" cmpd="sng" w="12700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10"/>
          <p:cNvSpPr/>
          <p:nvPr/>
        </p:nvSpPr>
        <p:spPr>
          <a:xfrm>
            <a:off x="8282178" y="606704"/>
            <a:ext cx="41100" cy="41100"/>
          </a:xfrm>
          <a:prstGeom prst="ellipse">
            <a:avLst/>
          </a:prstGeom>
          <a:solidFill>
            <a:srgbClr val="1A1918"/>
          </a:solidFill>
          <a:ln cap="flat" cmpd="sng" w="12700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10"/>
          <p:cNvSpPr/>
          <p:nvPr/>
        </p:nvSpPr>
        <p:spPr>
          <a:xfrm>
            <a:off x="8496148" y="343357"/>
            <a:ext cx="41100" cy="41100"/>
          </a:xfrm>
          <a:prstGeom prst="ellipse">
            <a:avLst/>
          </a:prstGeom>
          <a:solidFill>
            <a:srgbClr val="1A1918"/>
          </a:solidFill>
          <a:ln cap="flat" cmpd="sng" w="12700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10"/>
          <p:cNvSpPr/>
          <p:nvPr/>
        </p:nvSpPr>
        <p:spPr>
          <a:xfrm>
            <a:off x="457200" y="86868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918"/>
              </a:buClr>
              <a:buSzPts val="2600"/>
              <a:buFont typeface="Calibri"/>
              <a:buNone/>
            </a:pPr>
            <a:r>
              <a:rPr b="1" i="0" lang="en-US" sz="2600" u="none" cap="none" strike="noStrike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Who's building this.</a:t>
            </a:r>
            <a:endParaRPr b="0" i="0" sz="2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work/assets/team_henry.png" id="222" name="Google Shape;222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1691640"/>
            <a:ext cx="1371600" cy="1371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10"/>
          <p:cNvSpPr/>
          <p:nvPr/>
        </p:nvSpPr>
        <p:spPr>
          <a:xfrm>
            <a:off x="457200" y="3154680"/>
            <a:ext cx="19203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918"/>
              </a:buClr>
              <a:buSzPts val="1250"/>
              <a:buFont typeface="Calibri"/>
              <a:buNone/>
            </a:pPr>
            <a:r>
              <a:rPr b="1" i="0" lang="en-US" sz="1250" u="none" cap="none" strike="noStrike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Henry Grunzweig</a:t>
            </a:r>
            <a:endParaRPr b="0" i="0" sz="12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10"/>
          <p:cNvSpPr/>
          <p:nvPr/>
        </p:nvSpPr>
        <p:spPr>
          <a:xfrm>
            <a:off x="457200" y="3465576"/>
            <a:ext cx="19203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6B6760"/>
              </a:buClr>
              <a:buSzPts val="950"/>
              <a:buFont typeface="Calibri"/>
              <a:buNone/>
            </a:pPr>
            <a:r>
              <a:rPr lang="en-US" sz="11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Leads SCE's vision and partnerships. </a:t>
            </a:r>
            <a:r>
              <a:rPr b="0" i="0" lang="en-US" sz="11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Previously consulting and startups. </a:t>
            </a:r>
            <a:endParaRPr b="0" i="0" sz="11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work/assets/team_tal.png" id="225" name="Google Shape;225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87752" y="1691640"/>
            <a:ext cx="1371600" cy="1371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10"/>
          <p:cNvSpPr/>
          <p:nvPr/>
        </p:nvSpPr>
        <p:spPr>
          <a:xfrm>
            <a:off x="2587752" y="3154680"/>
            <a:ext cx="19203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918"/>
              </a:buClr>
              <a:buSzPts val="1250"/>
              <a:buFont typeface="Calibri"/>
              <a:buNone/>
            </a:pPr>
            <a:r>
              <a:rPr b="1" i="0" lang="en-US" sz="1250" u="none" cap="none" strike="noStrike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Tal Roded</a:t>
            </a:r>
            <a:endParaRPr b="0" i="0" sz="12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0"/>
          <p:cNvSpPr/>
          <p:nvPr/>
        </p:nvSpPr>
        <p:spPr>
          <a:xfrm>
            <a:off x="2587752" y="3465576"/>
            <a:ext cx="19203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6B6760"/>
              </a:buClr>
              <a:buSzPts val="950"/>
              <a:buFont typeface="Calibri"/>
              <a:buNone/>
            </a:pPr>
            <a:r>
              <a:rPr b="0" i="0" lang="en-US" sz="11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Data and technology lead. Built SCE's data hub. Runs NYCuriosity Data; Manhattan CB3.</a:t>
            </a:r>
            <a:endParaRPr b="0" i="0" sz="11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work/assets/team_jeremie.png" id="228" name="Google Shape;228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18304" y="1691640"/>
            <a:ext cx="1371600" cy="1371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10"/>
          <p:cNvSpPr/>
          <p:nvPr/>
        </p:nvSpPr>
        <p:spPr>
          <a:xfrm>
            <a:off x="4718304" y="3154680"/>
            <a:ext cx="19203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918"/>
              </a:buClr>
              <a:buSzPts val="1250"/>
              <a:buFont typeface="Calibri"/>
              <a:buNone/>
            </a:pPr>
            <a:r>
              <a:rPr b="1" i="0" lang="en-US" sz="1250" u="none" cap="none" strike="noStrike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Jeremie Ponak</a:t>
            </a:r>
            <a:endParaRPr b="0" i="0" sz="12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0"/>
          <p:cNvSpPr/>
          <p:nvPr/>
        </p:nvSpPr>
        <p:spPr>
          <a:xfrm>
            <a:off x="4718300" y="3465575"/>
            <a:ext cx="18966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6B6760"/>
              </a:buClr>
              <a:buSzPts val="950"/>
              <a:buFont typeface="Calibri"/>
              <a:buNone/>
            </a:pPr>
            <a:r>
              <a:rPr lang="en-US" sz="11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Policy &amp; program lead, including hackathons</a:t>
            </a:r>
            <a:r>
              <a:rPr lang="en-US" sz="115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and benchmarking. Working in responsible AI on special projects at ROOST.</a:t>
            </a:r>
            <a:endParaRPr b="0" i="0" sz="11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work/assets/team_sourabh.png" id="231" name="Google Shape;231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848856" y="1691640"/>
            <a:ext cx="1371600" cy="1371600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10"/>
          <p:cNvSpPr/>
          <p:nvPr/>
        </p:nvSpPr>
        <p:spPr>
          <a:xfrm>
            <a:off x="6848856" y="3154680"/>
            <a:ext cx="19203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918"/>
              </a:buClr>
              <a:buSzPts val="1250"/>
              <a:buFont typeface="Calibri"/>
              <a:buNone/>
            </a:pPr>
            <a:r>
              <a:rPr b="1" i="0" lang="en-US" sz="1250" u="none" cap="none" strike="noStrike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Sourabh Chakraborty</a:t>
            </a:r>
            <a:endParaRPr b="0" i="0" sz="12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0"/>
          <p:cNvSpPr/>
          <p:nvPr/>
        </p:nvSpPr>
        <p:spPr>
          <a:xfrm>
            <a:off x="6848856" y="3465576"/>
            <a:ext cx="19203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6B6760"/>
              </a:buClr>
              <a:buSzPts val="950"/>
              <a:buFont typeface="Calibri"/>
              <a:buNone/>
            </a:pPr>
            <a:r>
              <a:rPr lang="en-US" sz="11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Builds tools and contributes to SCE thought leadership and community. Software engineer </a:t>
            </a:r>
            <a:r>
              <a:rPr b="0" i="0" lang="en-US" sz="11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and government practitioner. </a:t>
            </a:r>
            <a:endParaRPr b="0" i="0" sz="11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4" name="Google Shape;234;p10"/>
          <p:cNvCxnSpPr/>
          <p:nvPr/>
        </p:nvCxnSpPr>
        <p:spPr>
          <a:xfrm flipH="1">
            <a:off x="8302711" y="396850"/>
            <a:ext cx="16500" cy="230400"/>
          </a:xfrm>
          <a:prstGeom prst="straightConnector1">
            <a:avLst/>
          </a:prstGeom>
          <a:noFill/>
          <a:ln cap="flat" cmpd="sng" w="9525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5" name="Google Shape;235;p10"/>
          <p:cNvSpPr/>
          <p:nvPr/>
        </p:nvSpPr>
        <p:spPr>
          <a:xfrm>
            <a:off x="8496148" y="343357"/>
            <a:ext cx="41100" cy="41100"/>
          </a:xfrm>
          <a:prstGeom prst="ellipse">
            <a:avLst/>
          </a:prstGeom>
          <a:solidFill>
            <a:srgbClr val="1A1918"/>
          </a:solidFill>
          <a:ln cap="flat" cmpd="sng" w="12700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10"/>
          <p:cNvSpPr txBox="1"/>
          <p:nvPr/>
        </p:nvSpPr>
        <p:spPr>
          <a:xfrm>
            <a:off x="548640" y="4773168"/>
            <a:ext cx="4572000" cy="18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75F"/>
              </a:buClr>
              <a:buSzPts val="800"/>
              <a:buFont typeface="Calibri"/>
              <a:buNone/>
            </a:pPr>
            <a:r>
              <a:rPr b="0" i="0" lang="en-US" sz="800" u="none" cap="none" strike="noStrike">
                <a:solidFill>
                  <a:srgbClr val="6B675F"/>
                </a:solidFill>
                <a:latin typeface="Calibri"/>
                <a:ea typeface="Calibri"/>
                <a:cs typeface="Calibri"/>
                <a:sym typeface="Calibri"/>
              </a:rPr>
              <a:t>State Capacity Ecosystem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EFE4"/>
        </a:solidFill>
      </p:bgPr>
    </p:bg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1"/>
          <p:cNvSpPr txBox="1"/>
          <p:nvPr/>
        </p:nvSpPr>
        <p:spPr>
          <a:xfrm>
            <a:off x="548640" y="384048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B6E2A"/>
              </a:buClr>
              <a:buSzPts val="1000"/>
              <a:buFont typeface="Calibri"/>
              <a:buNone/>
            </a:pPr>
            <a:r>
              <a:rPr b="1" i="0" lang="en-US" sz="1000" u="none" cap="none" strike="noStrike">
                <a:solidFill>
                  <a:srgbClr val="9B6E2A"/>
                </a:solidFill>
                <a:latin typeface="Calibri"/>
                <a:ea typeface="Calibri"/>
                <a:cs typeface="Calibri"/>
                <a:sym typeface="Calibri"/>
              </a:rPr>
              <a:t>PARTNER WITH US · SPONSORS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43" name="Google Shape;243;p11"/>
          <p:cNvCxnSpPr/>
          <p:nvPr/>
        </p:nvCxnSpPr>
        <p:spPr>
          <a:xfrm>
            <a:off x="8138160" y="396850"/>
            <a:ext cx="181200" cy="98700"/>
          </a:xfrm>
          <a:prstGeom prst="straightConnector1">
            <a:avLst/>
          </a:prstGeom>
          <a:noFill/>
          <a:ln cap="flat" cmpd="sng" w="9525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4" name="Google Shape;244;p11"/>
          <p:cNvCxnSpPr/>
          <p:nvPr/>
        </p:nvCxnSpPr>
        <p:spPr>
          <a:xfrm>
            <a:off x="8319211" y="396850"/>
            <a:ext cx="148200" cy="131700"/>
          </a:xfrm>
          <a:prstGeom prst="straightConnector1">
            <a:avLst/>
          </a:prstGeom>
          <a:noFill/>
          <a:ln cap="flat" cmpd="sng" w="9525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5" name="Google Shape;245;p11"/>
          <p:cNvCxnSpPr/>
          <p:nvPr/>
        </p:nvCxnSpPr>
        <p:spPr>
          <a:xfrm flipH="1">
            <a:off x="8302711" y="396850"/>
            <a:ext cx="16500" cy="230400"/>
          </a:xfrm>
          <a:prstGeom prst="straightConnector1">
            <a:avLst/>
          </a:prstGeom>
          <a:noFill/>
          <a:ln cap="flat" cmpd="sng" w="9525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6" name="Google Shape;246;p11"/>
          <p:cNvCxnSpPr/>
          <p:nvPr/>
        </p:nvCxnSpPr>
        <p:spPr>
          <a:xfrm>
            <a:off x="8467344" y="363931"/>
            <a:ext cx="49500" cy="164700"/>
          </a:xfrm>
          <a:prstGeom prst="straightConnector1">
            <a:avLst/>
          </a:prstGeom>
          <a:noFill/>
          <a:ln cap="flat" cmpd="sng" w="9525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7" name="Google Shape;247;p11"/>
          <p:cNvCxnSpPr/>
          <p:nvPr/>
        </p:nvCxnSpPr>
        <p:spPr>
          <a:xfrm>
            <a:off x="8138160" y="495605"/>
            <a:ext cx="164700" cy="131700"/>
          </a:xfrm>
          <a:prstGeom prst="straightConnector1">
            <a:avLst/>
          </a:prstGeom>
          <a:noFill/>
          <a:ln cap="flat" cmpd="sng" w="9525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8" name="Google Shape;248;p11"/>
          <p:cNvSpPr/>
          <p:nvPr/>
        </p:nvSpPr>
        <p:spPr>
          <a:xfrm>
            <a:off x="8117586" y="475031"/>
            <a:ext cx="41100" cy="41100"/>
          </a:xfrm>
          <a:prstGeom prst="ellipse">
            <a:avLst/>
          </a:prstGeom>
          <a:solidFill>
            <a:srgbClr val="1A1918"/>
          </a:solidFill>
          <a:ln cap="flat" cmpd="sng" w="12700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11"/>
          <p:cNvSpPr/>
          <p:nvPr/>
        </p:nvSpPr>
        <p:spPr>
          <a:xfrm>
            <a:off x="8282178" y="359816"/>
            <a:ext cx="74100" cy="74100"/>
          </a:xfrm>
          <a:prstGeom prst="ellipse">
            <a:avLst/>
          </a:prstGeom>
          <a:solidFill>
            <a:srgbClr val="D4A853"/>
          </a:solidFill>
          <a:ln cap="flat" cmpd="sng" w="12700">
            <a:solidFill>
              <a:srgbClr val="D4A85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11"/>
          <p:cNvSpPr/>
          <p:nvPr/>
        </p:nvSpPr>
        <p:spPr>
          <a:xfrm>
            <a:off x="8446770" y="507949"/>
            <a:ext cx="41100" cy="41100"/>
          </a:xfrm>
          <a:prstGeom prst="ellipse">
            <a:avLst/>
          </a:prstGeom>
          <a:solidFill>
            <a:srgbClr val="1A1918"/>
          </a:solidFill>
          <a:ln cap="flat" cmpd="sng" w="12700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11"/>
          <p:cNvSpPr/>
          <p:nvPr/>
        </p:nvSpPr>
        <p:spPr>
          <a:xfrm>
            <a:off x="8282178" y="606704"/>
            <a:ext cx="41100" cy="41100"/>
          </a:xfrm>
          <a:prstGeom prst="ellipse">
            <a:avLst/>
          </a:prstGeom>
          <a:solidFill>
            <a:srgbClr val="1A1918"/>
          </a:solidFill>
          <a:ln cap="flat" cmpd="sng" w="12700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11"/>
          <p:cNvSpPr/>
          <p:nvPr/>
        </p:nvSpPr>
        <p:spPr>
          <a:xfrm>
            <a:off x="8496148" y="343357"/>
            <a:ext cx="41100" cy="41100"/>
          </a:xfrm>
          <a:prstGeom prst="ellipse">
            <a:avLst/>
          </a:prstGeom>
          <a:solidFill>
            <a:srgbClr val="1A1918"/>
          </a:solidFill>
          <a:ln cap="flat" cmpd="sng" w="12700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11"/>
          <p:cNvSpPr txBox="1"/>
          <p:nvPr/>
        </p:nvSpPr>
        <p:spPr>
          <a:xfrm>
            <a:off x="548640" y="4773168"/>
            <a:ext cx="4572000" cy="18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75F"/>
              </a:buClr>
              <a:buSzPts val="800"/>
              <a:buFont typeface="Calibri"/>
              <a:buNone/>
            </a:pPr>
            <a:r>
              <a:rPr b="0" i="0" lang="en-US" sz="800" u="none" cap="none" strike="noStrike">
                <a:solidFill>
                  <a:srgbClr val="6B675F"/>
                </a:solidFill>
                <a:latin typeface="Calibri"/>
                <a:ea typeface="Calibri"/>
                <a:cs typeface="Calibri"/>
                <a:sym typeface="Calibri"/>
              </a:rPr>
              <a:t>State Capacity Ecosystem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11"/>
          <p:cNvSpPr txBox="1"/>
          <p:nvPr/>
        </p:nvSpPr>
        <p:spPr>
          <a:xfrm>
            <a:off x="548640" y="658368"/>
            <a:ext cx="80466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A1918"/>
              </a:buClr>
              <a:buSzPts val="2600"/>
              <a:buFont typeface="Calibri"/>
              <a:buNone/>
            </a:pPr>
            <a:r>
              <a:rPr b="1" i="0" lang="en-US" sz="2600" u="none" cap="none" strike="noStrike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Two ways to sponsor.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11"/>
          <p:cNvSpPr txBox="1"/>
          <p:nvPr/>
        </p:nvSpPr>
        <p:spPr>
          <a:xfrm>
            <a:off x="548640" y="1449388"/>
            <a:ext cx="36576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918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Lead Sponsor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1"/>
          <p:cNvSpPr txBox="1"/>
          <p:nvPr/>
        </p:nvSpPr>
        <p:spPr>
          <a:xfrm>
            <a:off x="548640" y="1860868"/>
            <a:ext cx="3657600" cy="20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B6E2A"/>
              </a:buClr>
              <a:buSzPts val="900"/>
              <a:buFont typeface="Calibri"/>
              <a:buNone/>
            </a:pPr>
            <a:r>
              <a:rPr b="1" i="0" lang="en-US" sz="900" u="none" cap="none" strike="noStrike">
                <a:solidFill>
                  <a:srgbClr val="9B6E2A"/>
                </a:solidFill>
                <a:latin typeface="Calibri"/>
                <a:ea typeface="Calibri"/>
                <a:cs typeface="Calibri"/>
                <a:sym typeface="Calibri"/>
              </a:rPr>
              <a:t>YOU PROVIDE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1"/>
          <p:cNvSpPr txBox="1"/>
          <p:nvPr/>
        </p:nvSpPr>
        <p:spPr>
          <a:xfrm>
            <a:off x="548640" y="2089468"/>
            <a:ext cx="35661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6B675F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6B675F"/>
                </a:solidFill>
                <a:latin typeface="Calibri"/>
                <a:ea typeface="Calibri"/>
                <a:cs typeface="Calibri"/>
                <a:sym typeface="Calibri"/>
              </a:rPr>
              <a:t>Identifies the partner agency. Shapes the problem statements. Names judges. Funds food and drink.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1"/>
          <p:cNvSpPr txBox="1"/>
          <p:nvPr/>
        </p:nvSpPr>
        <p:spPr>
          <a:xfrm>
            <a:off x="548640" y="2866708"/>
            <a:ext cx="3657600" cy="20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B6E2A"/>
              </a:buClr>
              <a:buSzPts val="900"/>
              <a:buFont typeface="Calibri"/>
              <a:buNone/>
            </a:pPr>
            <a:r>
              <a:rPr b="1" i="0" lang="en-US" sz="900" u="none" cap="none" strike="noStrike">
                <a:solidFill>
                  <a:srgbClr val="9B6E2A"/>
                </a:solidFill>
                <a:latin typeface="Calibri"/>
                <a:ea typeface="Calibri"/>
                <a:cs typeface="Calibri"/>
                <a:sym typeface="Calibri"/>
              </a:rPr>
              <a:t>YOU GET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11"/>
          <p:cNvSpPr txBox="1"/>
          <p:nvPr/>
        </p:nvSpPr>
        <p:spPr>
          <a:xfrm>
            <a:off x="548640" y="3095308"/>
            <a:ext cx="3566100" cy="10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6B675F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6B675F"/>
                </a:solidFill>
                <a:latin typeface="Calibri"/>
                <a:ea typeface="Calibri"/>
                <a:cs typeface="Calibri"/>
                <a:sym typeface="Calibri"/>
              </a:rPr>
              <a:t>Logo and credit on all materials. Named in "Hosted By." Kickoff and closing statements. Early view of problem statements and prototypes. Option to host in your space.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11"/>
          <p:cNvSpPr txBox="1"/>
          <p:nvPr/>
        </p:nvSpPr>
        <p:spPr>
          <a:xfrm>
            <a:off x="4663440" y="1449388"/>
            <a:ext cx="36576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918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Cosponsor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1"/>
          <p:cNvSpPr txBox="1"/>
          <p:nvPr/>
        </p:nvSpPr>
        <p:spPr>
          <a:xfrm>
            <a:off x="4663440" y="1860868"/>
            <a:ext cx="3657600" cy="20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B6E2A"/>
              </a:buClr>
              <a:buSzPts val="900"/>
              <a:buFont typeface="Calibri"/>
              <a:buNone/>
            </a:pPr>
            <a:r>
              <a:rPr b="1" i="0" lang="en-US" sz="900" u="none" cap="none" strike="noStrike">
                <a:solidFill>
                  <a:srgbClr val="9B6E2A"/>
                </a:solidFill>
                <a:latin typeface="Calibri"/>
                <a:ea typeface="Calibri"/>
                <a:cs typeface="Calibri"/>
                <a:sym typeface="Calibri"/>
              </a:rPr>
              <a:t>YOU PROVIDE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11"/>
          <p:cNvSpPr txBox="1"/>
          <p:nvPr/>
        </p:nvSpPr>
        <p:spPr>
          <a:xfrm>
            <a:off x="4663440" y="2089468"/>
            <a:ext cx="35661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6B675F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6B675F"/>
                </a:solidFill>
                <a:latin typeface="Calibri"/>
                <a:ea typeface="Calibri"/>
                <a:cs typeface="Calibri"/>
                <a:sym typeface="Calibri"/>
              </a:rPr>
              <a:t>Supports space, food, logistics. Amplifies through your network. Nominates roaming experts.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1"/>
          <p:cNvSpPr txBox="1"/>
          <p:nvPr/>
        </p:nvSpPr>
        <p:spPr>
          <a:xfrm>
            <a:off x="4663440" y="2866708"/>
            <a:ext cx="3657600" cy="20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B6E2A"/>
              </a:buClr>
              <a:buSzPts val="900"/>
              <a:buFont typeface="Calibri"/>
              <a:buNone/>
            </a:pPr>
            <a:r>
              <a:rPr b="1" i="0" lang="en-US" sz="900" u="none" cap="none" strike="noStrike">
                <a:solidFill>
                  <a:srgbClr val="9B6E2A"/>
                </a:solidFill>
                <a:latin typeface="Calibri"/>
                <a:ea typeface="Calibri"/>
                <a:cs typeface="Calibri"/>
                <a:sym typeface="Calibri"/>
              </a:rPr>
              <a:t>YOU GET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11"/>
          <p:cNvSpPr txBox="1"/>
          <p:nvPr/>
        </p:nvSpPr>
        <p:spPr>
          <a:xfrm>
            <a:off x="4663440" y="3095308"/>
            <a:ext cx="3566100" cy="10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6B675F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6B675F"/>
                </a:solidFill>
                <a:latin typeface="Calibri"/>
                <a:ea typeface="Calibri"/>
                <a:cs typeface="Calibri"/>
                <a:sym typeface="Calibri"/>
              </a:rPr>
              <a:t>Logo and credit on all materials. Named in "Hosted By." Social amplification credit. Inclusion in the recap.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11"/>
          <p:cNvSpPr txBox="1"/>
          <p:nvPr/>
        </p:nvSpPr>
        <p:spPr>
          <a:xfrm>
            <a:off x="548640" y="4526280"/>
            <a:ext cx="8046600" cy="20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75F"/>
              </a:buClr>
              <a:buSzPts val="800"/>
              <a:buFont typeface="Calibri"/>
              <a:buNone/>
            </a:pPr>
            <a:r>
              <a:rPr b="0" i="0" lang="en-US" sz="800" u="none" cap="none" strike="noStrike">
                <a:solidFill>
                  <a:srgbClr val="6B675F"/>
                </a:solidFill>
                <a:latin typeface="Calibri"/>
                <a:ea typeface="Calibri"/>
                <a:cs typeface="Calibri"/>
                <a:sym typeface="Calibri"/>
              </a:rPr>
              <a:t>Full responsibility matrix: statecapacityecosystem.com/events/sponsors-checklist/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EFE4"/>
        </a:solidFill>
      </p:bgPr>
    </p:bg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2"/>
          <p:cNvSpPr txBox="1"/>
          <p:nvPr/>
        </p:nvSpPr>
        <p:spPr>
          <a:xfrm>
            <a:off x="548640" y="384048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B6E2A"/>
              </a:buClr>
              <a:buSzPts val="1000"/>
              <a:buFont typeface="Calibri"/>
              <a:buNone/>
            </a:pPr>
            <a:r>
              <a:rPr b="1" i="0" lang="en-US" sz="1000" u="none" cap="none" strike="noStrike">
                <a:solidFill>
                  <a:srgbClr val="9B6E2A"/>
                </a:solidFill>
                <a:latin typeface="Calibri"/>
                <a:ea typeface="Calibri"/>
                <a:cs typeface="Calibri"/>
                <a:sym typeface="Calibri"/>
              </a:rPr>
              <a:t>PARTNER WITH US · GOVERNMENT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72" name="Google Shape;272;p12"/>
          <p:cNvCxnSpPr/>
          <p:nvPr/>
        </p:nvCxnSpPr>
        <p:spPr>
          <a:xfrm>
            <a:off x="8138160" y="396850"/>
            <a:ext cx="181200" cy="98700"/>
          </a:xfrm>
          <a:prstGeom prst="straightConnector1">
            <a:avLst/>
          </a:prstGeom>
          <a:noFill/>
          <a:ln cap="flat" cmpd="sng" w="9525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73" name="Google Shape;273;p12"/>
          <p:cNvCxnSpPr/>
          <p:nvPr/>
        </p:nvCxnSpPr>
        <p:spPr>
          <a:xfrm>
            <a:off x="8319211" y="396850"/>
            <a:ext cx="148200" cy="131700"/>
          </a:xfrm>
          <a:prstGeom prst="straightConnector1">
            <a:avLst/>
          </a:prstGeom>
          <a:noFill/>
          <a:ln cap="flat" cmpd="sng" w="9525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74" name="Google Shape;274;p12"/>
          <p:cNvCxnSpPr/>
          <p:nvPr/>
        </p:nvCxnSpPr>
        <p:spPr>
          <a:xfrm flipH="1">
            <a:off x="8302711" y="396850"/>
            <a:ext cx="16500" cy="230400"/>
          </a:xfrm>
          <a:prstGeom prst="straightConnector1">
            <a:avLst/>
          </a:prstGeom>
          <a:noFill/>
          <a:ln cap="flat" cmpd="sng" w="9525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75" name="Google Shape;275;p12"/>
          <p:cNvCxnSpPr/>
          <p:nvPr/>
        </p:nvCxnSpPr>
        <p:spPr>
          <a:xfrm>
            <a:off x="8467344" y="363931"/>
            <a:ext cx="49500" cy="164700"/>
          </a:xfrm>
          <a:prstGeom prst="straightConnector1">
            <a:avLst/>
          </a:prstGeom>
          <a:noFill/>
          <a:ln cap="flat" cmpd="sng" w="9525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76" name="Google Shape;276;p12"/>
          <p:cNvCxnSpPr/>
          <p:nvPr/>
        </p:nvCxnSpPr>
        <p:spPr>
          <a:xfrm>
            <a:off x="8138160" y="495605"/>
            <a:ext cx="164700" cy="131700"/>
          </a:xfrm>
          <a:prstGeom prst="straightConnector1">
            <a:avLst/>
          </a:prstGeom>
          <a:noFill/>
          <a:ln cap="flat" cmpd="sng" w="9525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7" name="Google Shape;277;p12"/>
          <p:cNvSpPr/>
          <p:nvPr/>
        </p:nvSpPr>
        <p:spPr>
          <a:xfrm>
            <a:off x="8117586" y="475031"/>
            <a:ext cx="41100" cy="41100"/>
          </a:xfrm>
          <a:prstGeom prst="ellipse">
            <a:avLst/>
          </a:prstGeom>
          <a:solidFill>
            <a:srgbClr val="1A1918"/>
          </a:solidFill>
          <a:ln cap="flat" cmpd="sng" w="12700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12"/>
          <p:cNvSpPr/>
          <p:nvPr/>
        </p:nvSpPr>
        <p:spPr>
          <a:xfrm>
            <a:off x="8282178" y="359816"/>
            <a:ext cx="74100" cy="74100"/>
          </a:xfrm>
          <a:prstGeom prst="ellipse">
            <a:avLst/>
          </a:prstGeom>
          <a:solidFill>
            <a:srgbClr val="D4A853"/>
          </a:solidFill>
          <a:ln cap="flat" cmpd="sng" w="12700">
            <a:solidFill>
              <a:srgbClr val="D4A85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12"/>
          <p:cNvSpPr/>
          <p:nvPr/>
        </p:nvSpPr>
        <p:spPr>
          <a:xfrm>
            <a:off x="8446770" y="507949"/>
            <a:ext cx="41100" cy="41100"/>
          </a:xfrm>
          <a:prstGeom prst="ellipse">
            <a:avLst/>
          </a:prstGeom>
          <a:solidFill>
            <a:srgbClr val="1A1918"/>
          </a:solidFill>
          <a:ln cap="flat" cmpd="sng" w="12700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12"/>
          <p:cNvSpPr/>
          <p:nvPr/>
        </p:nvSpPr>
        <p:spPr>
          <a:xfrm>
            <a:off x="8282178" y="606704"/>
            <a:ext cx="41100" cy="41100"/>
          </a:xfrm>
          <a:prstGeom prst="ellipse">
            <a:avLst/>
          </a:prstGeom>
          <a:solidFill>
            <a:srgbClr val="1A1918"/>
          </a:solidFill>
          <a:ln cap="flat" cmpd="sng" w="12700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12"/>
          <p:cNvSpPr/>
          <p:nvPr/>
        </p:nvSpPr>
        <p:spPr>
          <a:xfrm>
            <a:off x="8496148" y="343357"/>
            <a:ext cx="41100" cy="41100"/>
          </a:xfrm>
          <a:prstGeom prst="ellipse">
            <a:avLst/>
          </a:prstGeom>
          <a:solidFill>
            <a:srgbClr val="1A1918"/>
          </a:solidFill>
          <a:ln cap="flat" cmpd="sng" w="12700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12"/>
          <p:cNvSpPr txBox="1"/>
          <p:nvPr/>
        </p:nvSpPr>
        <p:spPr>
          <a:xfrm>
            <a:off x="548640" y="4773168"/>
            <a:ext cx="4572000" cy="18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75F"/>
              </a:buClr>
              <a:buSzPts val="800"/>
              <a:buFont typeface="Calibri"/>
              <a:buNone/>
            </a:pPr>
            <a:r>
              <a:rPr b="0" i="0" lang="en-US" sz="800" u="none" cap="none" strike="noStrike">
                <a:solidFill>
                  <a:srgbClr val="6B675F"/>
                </a:solidFill>
                <a:latin typeface="Calibri"/>
                <a:ea typeface="Calibri"/>
                <a:cs typeface="Calibri"/>
                <a:sym typeface="Calibri"/>
              </a:rPr>
              <a:t>State Capacity Ecosystem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12"/>
          <p:cNvSpPr txBox="1"/>
          <p:nvPr/>
        </p:nvSpPr>
        <p:spPr>
          <a:xfrm>
            <a:off x="548640" y="658368"/>
            <a:ext cx="80466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A1918"/>
              </a:buClr>
              <a:buSzPts val="2600"/>
              <a:buFont typeface="Calibri"/>
              <a:buNone/>
            </a:pPr>
            <a:r>
              <a:rPr b="1" i="0" lang="en-US" sz="2600" u="none" cap="none" strike="noStrike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Bring a problem. Leave with a working prototype and a path to adopt it.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12"/>
          <p:cNvSpPr/>
          <p:nvPr/>
        </p:nvSpPr>
        <p:spPr>
          <a:xfrm>
            <a:off x="548640" y="1783080"/>
            <a:ext cx="329100" cy="329100"/>
          </a:xfrm>
          <a:prstGeom prst="ellipse">
            <a:avLst/>
          </a:prstGeom>
          <a:solidFill>
            <a:srgbClr val="D4A853"/>
          </a:solidFill>
          <a:ln cap="flat" cmpd="sng" w="12700">
            <a:solidFill>
              <a:srgbClr val="D4A85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12"/>
          <p:cNvSpPr txBox="1"/>
          <p:nvPr/>
        </p:nvSpPr>
        <p:spPr>
          <a:xfrm>
            <a:off x="548640" y="1801368"/>
            <a:ext cx="329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1918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12"/>
          <p:cNvSpPr txBox="1"/>
          <p:nvPr/>
        </p:nvSpPr>
        <p:spPr>
          <a:xfrm>
            <a:off x="548640" y="2194560"/>
            <a:ext cx="23775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918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Bring a problem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12"/>
          <p:cNvSpPr txBox="1"/>
          <p:nvPr/>
        </p:nvSpPr>
        <p:spPr>
          <a:xfrm>
            <a:off x="548640" y="2487168"/>
            <a:ext cx="23775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6B675F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6B675F"/>
                </a:solidFill>
                <a:latin typeface="Calibri"/>
                <a:ea typeface="Calibri"/>
                <a:cs typeface="Calibri"/>
                <a:sym typeface="Calibri"/>
              </a:rPr>
              <a:t>One operational bottleneck, the data behind it, and someone with authority to act. We help you write it.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12"/>
          <p:cNvSpPr/>
          <p:nvPr/>
        </p:nvSpPr>
        <p:spPr>
          <a:xfrm>
            <a:off x="3291840" y="1783080"/>
            <a:ext cx="329100" cy="329100"/>
          </a:xfrm>
          <a:prstGeom prst="ellipse">
            <a:avLst/>
          </a:prstGeom>
          <a:solidFill>
            <a:srgbClr val="D4A853"/>
          </a:solidFill>
          <a:ln cap="flat" cmpd="sng" w="12700">
            <a:solidFill>
              <a:srgbClr val="D4A85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12"/>
          <p:cNvSpPr txBox="1"/>
          <p:nvPr/>
        </p:nvSpPr>
        <p:spPr>
          <a:xfrm>
            <a:off x="3291840" y="1801368"/>
            <a:ext cx="329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1918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12"/>
          <p:cNvSpPr txBox="1"/>
          <p:nvPr/>
        </p:nvSpPr>
        <p:spPr>
          <a:xfrm>
            <a:off x="3291840" y="2194560"/>
            <a:ext cx="23775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918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Watch it get built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12"/>
          <p:cNvSpPr txBox="1"/>
          <p:nvPr/>
        </p:nvSpPr>
        <p:spPr>
          <a:xfrm>
            <a:off x="3291840" y="2487168"/>
            <a:ext cx="23775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6B675F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6B675F"/>
                </a:solidFill>
                <a:latin typeface="Calibri"/>
                <a:ea typeface="Calibri"/>
                <a:cs typeface="Calibri"/>
                <a:sym typeface="Calibri"/>
              </a:rPr>
              <a:t>Technologists build against your problem with your practitioners at the table. You judge what is useful.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2"/>
          <p:cNvSpPr/>
          <p:nvPr/>
        </p:nvSpPr>
        <p:spPr>
          <a:xfrm>
            <a:off x="6035040" y="1783080"/>
            <a:ext cx="329100" cy="329100"/>
          </a:xfrm>
          <a:prstGeom prst="ellipse">
            <a:avLst/>
          </a:prstGeom>
          <a:solidFill>
            <a:srgbClr val="D4A853"/>
          </a:solidFill>
          <a:ln cap="flat" cmpd="sng" w="12700">
            <a:solidFill>
              <a:srgbClr val="D4A85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12"/>
          <p:cNvSpPr txBox="1"/>
          <p:nvPr/>
        </p:nvSpPr>
        <p:spPr>
          <a:xfrm>
            <a:off x="6035040" y="1801368"/>
            <a:ext cx="329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1918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12"/>
          <p:cNvSpPr txBox="1"/>
          <p:nvPr/>
        </p:nvSpPr>
        <p:spPr>
          <a:xfrm>
            <a:off x="6035040" y="2194560"/>
            <a:ext cx="23775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918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Take it home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2"/>
          <p:cNvSpPr txBox="1"/>
          <p:nvPr/>
        </p:nvSpPr>
        <p:spPr>
          <a:xfrm>
            <a:off x="6035040" y="2487168"/>
            <a:ext cx="23775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6B675F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6B675F"/>
                </a:solidFill>
                <a:latin typeface="Calibri"/>
                <a:ea typeface="Calibri"/>
                <a:cs typeface="Calibri"/>
                <a:sym typeface="Calibri"/>
              </a:rPr>
              <a:t>Every tool is public within 48 hours. We own the follow-through: a demo, a working session, an introduction.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12"/>
          <p:cNvSpPr txBox="1"/>
          <p:nvPr/>
        </p:nvSpPr>
        <p:spPr>
          <a:xfrm>
            <a:off x="548640" y="3931920"/>
            <a:ext cx="80466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918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No cost to the agency. No procurement. Prototypes are built in the open and belong to their builders.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EFE4"/>
        </a:solidFill>
      </p:bgPr>
    </p:bg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3"/>
          <p:cNvSpPr txBox="1"/>
          <p:nvPr/>
        </p:nvSpPr>
        <p:spPr>
          <a:xfrm>
            <a:off x="548640" y="384048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B6E2A"/>
              </a:buClr>
              <a:buSzPts val="1000"/>
              <a:buFont typeface="Calibri"/>
              <a:buNone/>
            </a:pPr>
            <a:r>
              <a:rPr b="1" i="0" lang="en-US" sz="1000" u="none" cap="none" strike="noStrike">
                <a:solidFill>
                  <a:srgbClr val="9B6E2A"/>
                </a:solidFill>
                <a:latin typeface="Calibri"/>
                <a:ea typeface="Calibri"/>
                <a:cs typeface="Calibri"/>
                <a:sym typeface="Calibri"/>
              </a:rPr>
              <a:t>PARTNER WITH US · CHAPTERS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03" name="Google Shape;303;p13"/>
          <p:cNvCxnSpPr/>
          <p:nvPr/>
        </p:nvCxnSpPr>
        <p:spPr>
          <a:xfrm>
            <a:off x="8138160" y="396850"/>
            <a:ext cx="181200" cy="98700"/>
          </a:xfrm>
          <a:prstGeom prst="straightConnector1">
            <a:avLst/>
          </a:prstGeom>
          <a:noFill/>
          <a:ln cap="flat" cmpd="sng" w="9525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4" name="Google Shape;304;p13"/>
          <p:cNvCxnSpPr/>
          <p:nvPr/>
        </p:nvCxnSpPr>
        <p:spPr>
          <a:xfrm>
            <a:off x="8319211" y="396850"/>
            <a:ext cx="148200" cy="131700"/>
          </a:xfrm>
          <a:prstGeom prst="straightConnector1">
            <a:avLst/>
          </a:prstGeom>
          <a:noFill/>
          <a:ln cap="flat" cmpd="sng" w="9525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5" name="Google Shape;305;p13"/>
          <p:cNvCxnSpPr/>
          <p:nvPr/>
        </p:nvCxnSpPr>
        <p:spPr>
          <a:xfrm flipH="1">
            <a:off x="8302711" y="396850"/>
            <a:ext cx="16500" cy="230400"/>
          </a:xfrm>
          <a:prstGeom prst="straightConnector1">
            <a:avLst/>
          </a:prstGeom>
          <a:noFill/>
          <a:ln cap="flat" cmpd="sng" w="9525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6" name="Google Shape;306;p13"/>
          <p:cNvCxnSpPr/>
          <p:nvPr/>
        </p:nvCxnSpPr>
        <p:spPr>
          <a:xfrm>
            <a:off x="8467344" y="363931"/>
            <a:ext cx="49500" cy="164700"/>
          </a:xfrm>
          <a:prstGeom prst="straightConnector1">
            <a:avLst/>
          </a:prstGeom>
          <a:noFill/>
          <a:ln cap="flat" cmpd="sng" w="9525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7" name="Google Shape;307;p13"/>
          <p:cNvCxnSpPr/>
          <p:nvPr/>
        </p:nvCxnSpPr>
        <p:spPr>
          <a:xfrm>
            <a:off x="8138160" y="495605"/>
            <a:ext cx="164700" cy="131700"/>
          </a:xfrm>
          <a:prstGeom prst="straightConnector1">
            <a:avLst/>
          </a:prstGeom>
          <a:noFill/>
          <a:ln cap="flat" cmpd="sng" w="9525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08" name="Google Shape;308;p13"/>
          <p:cNvSpPr/>
          <p:nvPr/>
        </p:nvSpPr>
        <p:spPr>
          <a:xfrm>
            <a:off x="8117586" y="475031"/>
            <a:ext cx="41100" cy="41100"/>
          </a:xfrm>
          <a:prstGeom prst="ellipse">
            <a:avLst/>
          </a:prstGeom>
          <a:solidFill>
            <a:srgbClr val="1A1918"/>
          </a:solidFill>
          <a:ln cap="flat" cmpd="sng" w="12700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13"/>
          <p:cNvSpPr/>
          <p:nvPr/>
        </p:nvSpPr>
        <p:spPr>
          <a:xfrm>
            <a:off x="8282178" y="359816"/>
            <a:ext cx="74100" cy="74100"/>
          </a:xfrm>
          <a:prstGeom prst="ellipse">
            <a:avLst/>
          </a:prstGeom>
          <a:solidFill>
            <a:srgbClr val="D4A853"/>
          </a:solidFill>
          <a:ln cap="flat" cmpd="sng" w="12700">
            <a:solidFill>
              <a:srgbClr val="D4A85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13"/>
          <p:cNvSpPr/>
          <p:nvPr/>
        </p:nvSpPr>
        <p:spPr>
          <a:xfrm>
            <a:off x="8446770" y="507949"/>
            <a:ext cx="41100" cy="41100"/>
          </a:xfrm>
          <a:prstGeom prst="ellipse">
            <a:avLst/>
          </a:prstGeom>
          <a:solidFill>
            <a:srgbClr val="1A1918"/>
          </a:solidFill>
          <a:ln cap="flat" cmpd="sng" w="12700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13"/>
          <p:cNvSpPr/>
          <p:nvPr/>
        </p:nvSpPr>
        <p:spPr>
          <a:xfrm>
            <a:off x="8282178" y="606704"/>
            <a:ext cx="41100" cy="41100"/>
          </a:xfrm>
          <a:prstGeom prst="ellipse">
            <a:avLst/>
          </a:prstGeom>
          <a:solidFill>
            <a:srgbClr val="1A1918"/>
          </a:solidFill>
          <a:ln cap="flat" cmpd="sng" w="12700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13"/>
          <p:cNvSpPr/>
          <p:nvPr/>
        </p:nvSpPr>
        <p:spPr>
          <a:xfrm>
            <a:off x="8496148" y="343357"/>
            <a:ext cx="41100" cy="41100"/>
          </a:xfrm>
          <a:prstGeom prst="ellipse">
            <a:avLst/>
          </a:prstGeom>
          <a:solidFill>
            <a:srgbClr val="1A1918"/>
          </a:solidFill>
          <a:ln cap="flat" cmpd="sng" w="12700">
            <a:solidFill>
              <a:srgbClr val="1A191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13"/>
          <p:cNvSpPr txBox="1"/>
          <p:nvPr/>
        </p:nvSpPr>
        <p:spPr>
          <a:xfrm>
            <a:off x="548640" y="4773168"/>
            <a:ext cx="4572000" cy="18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75F"/>
              </a:buClr>
              <a:buSzPts val="800"/>
              <a:buFont typeface="Calibri"/>
              <a:buNone/>
            </a:pPr>
            <a:r>
              <a:rPr b="0" i="0" lang="en-US" sz="800" u="none" cap="none" strike="noStrike">
                <a:solidFill>
                  <a:srgbClr val="6B675F"/>
                </a:solidFill>
                <a:latin typeface="Calibri"/>
                <a:ea typeface="Calibri"/>
                <a:cs typeface="Calibri"/>
                <a:sym typeface="Calibri"/>
              </a:rPr>
              <a:t>State Capacity Ecosystem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3"/>
          <p:cNvSpPr txBox="1"/>
          <p:nvPr/>
        </p:nvSpPr>
        <p:spPr>
          <a:xfrm>
            <a:off x="548640" y="658368"/>
            <a:ext cx="80466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A1918"/>
              </a:buClr>
              <a:buSzPts val="2600"/>
              <a:buFont typeface="Calibri"/>
              <a:buNone/>
            </a:pPr>
            <a:r>
              <a:rPr b="1" i="0" lang="en-US" sz="2600" u="none" cap="none" strike="noStrike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Run it where you are.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3"/>
          <p:cNvSpPr txBox="1"/>
          <p:nvPr/>
        </p:nvSpPr>
        <p:spPr>
          <a:xfrm>
            <a:off x="548640" y="1554480"/>
            <a:ext cx="3657600" cy="20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B6E2A"/>
              </a:buClr>
              <a:buSzPts val="900"/>
              <a:buFont typeface="Calibri"/>
              <a:buNone/>
            </a:pPr>
            <a:r>
              <a:rPr b="1" i="0" lang="en-US" sz="900" u="none" cap="none" strike="noStrike">
                <a:solidFill>
                  <a:srgbClr val="9B6E2A"/>
                </a:solidFill>
                <a:latin typeface="Calibri"/>
                <a:ea typeface="Calibri"/>
                <a:cs typeface="Calibri"/>
                <a:sym typeface="Calibri"/>
              </a:rPr>
              <a:t>YOU GET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13"/>
          <p:cNvSpPr txBox="1"/>
          <p:nvPr/>
        </p:nvSpPr>
        <p:spPr>
          <a:xfrm>
            <a:off x="548640" y="1783080"/>
            <a:ext cx="3566100" cy="20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1A1918"/>
              </a:buClr>
              <a:buSzPts val="1200"/>
              <a:buFont typeface="Calibri"/>
              <a:buChar char="•"/>
            </a:pPr>
            <a:r>
              <a:rPr b="0" i="0" lang="en-US" sz="1200" u="none" cap="none" strike="noStrike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The playbook, the checklist, and the launch bible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800"/>
              </a:spcBef>
              <a:spcAft>
                <a:spcPts val="0"/>
              </a:spcAft>
              <a:buClr>
                <a:srgbClr val="1A1918"/>
              </a:buClr>
              <a:buSzPts val="1200"/>
              <a:buFont typeface="Calibri"/>
              <a:buChar char="•"/>
            </a:pPr>
            <a:r>
              <a:rPr b="0" i="0" lang="en-US" sz="1200" u="none" cap="none" strike="noStrike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A channel in the SCE Slack and our matchmaking process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800"/>
              </a:spcBef>
              <a:spcAft>
                <a:spcPts val="0"/>
              </a:spcAft>
              <a:buClr>
                <a:srgbClr val="1A1918"/>
              </a:buClr>
              <a:buSzPts val="1200"/>
              <a:buFont typeface="Calibri"/>
              <a:buChar char="•"/>
            </a:pPr>
            <a:r>
              <a:rPr b="0" i="0" lang="en-US" sz="1200" u="none" cap="none" strike="noStrike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Your tools in Proof Points under your event name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800"/>
              </a:spcBef>
              <a:spcAft>
                <a:spcPts val="0"/>
              </a:spcAft>
              <a:buClr>
                <a:srgbClr val="1A1918"/>
              </a:buClr>
              <a:buSzPts val="1200"/>
              <a:buFont typeface="Calibri"/>
              <a:buChar char="•"/>
            </a:pPr>
            <a:r>
              <a:rPr b="0" i="0" lang="en-US" sz="1200" u="none" cap="none" strike="noStrike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Promotion through SCE channels and the website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13"/>
          <p:cNvSpPr txBox="1"/>
          <p:nvPr/>
        </p:nvSpPr>
        <p:spPr>
          <a:xfrm>
            <a:off x="4663440" y="1554480"/>
            <a:ext cx="3657600" cy="20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B6E2A"/>
              </a:buClr>
              <a:buSzPts val="900"/>
              <a:buFont typeface="Calibri"/>
              <a:buNone/>
            </a:pPr>
            <a:r>
              <a:rPr b="1" i="0" lang="en-US" sz="900" u="none" cap="none" strike="noStrike">
                <a:solidFill>
                  <a:srgbClr val="9B6E2A"/>
                </a:solidFill>
                <a:latin typeface="Calibri"/>
                <a:ea typeface="Calibri"/>
                <a:cs typeface="Calibri"/>
                <a:sym typeface="Calibri"/>
              </a:rPr>
              <a:t>YOU COMMIT TO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13"/>
          <p:cNvSpPr txBox="1"/>
          <p:nvPr/>
        </p:nvSpPr>
        <p:spPr>
          <a:xfrm>
            <a:off x="4663440" y="1783080"/>
            <a:ext cx="3566100" cy="20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1A1918"/>
              </a:buClr>
              <a:buSzPts val="1200"/>
              <a:buFont typeface="Calibri"/>
              <a:buChar char="•"/>
            </a:pPr>
            <a:r>
              <a:rPr b="0" i="0" lang="en-US" sz="1200" u="none" cap="none" strike="noStrike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A government decision-maker in every room</a:t>
            </a:r>
            <a:endParaRPr sz="1200">
              <a:solidFill>
                <a:srgbClr val="1A191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800"/>
              </a:spcBef>
              <a:spcAft>
                <a:spcPts val="0"/>
              </a:spcAft>
              <a:buClr>
                <a:srgbClr val="1A1918"/>
              </a:buClr>
              <a:buSzPts val="1200"/>
              <a:buFont typeface="Calibri"/>
              <a:buChar char="•"/>
            </a:pPr>
            <a:r>
              <a:rPr lang="en-US" sz="1200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Wide tent principles</a:t>
            </a:r>
            <a:endParaRPr sz="1200">
              <a:solidFill>
                <a:srgbClr val="1A191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800"/>
              </a:spcBef>
              <a:spcAft>
                <a:spcPts val="0"/>
              </a:spcAft>
              <a:buClr>
                <a:srgbClr val="1A1918"/>
              </a:buClr>
              <a:buSzPts val="1200"/>
              <a:buFont typeface="Calibri"/>
              <a:buChar char="•"/>
            </a:pPr>
            <a:r>
              <a:rPr b="0" i="0" lang="en-US" sz="1200" u="none" cap="none" strike="noStrike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No partisan or campaign affiliation</a:t>
            </a:r>
            <a:endParaRPr b="0" i="0" sz="1200" u="none" cap="none" strike="noStrike">
              <a:solidFill>
                <a:srgbClr val="1A191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800"/>
              </a:spcBef>
              <a:spcAft>
                <a:spcPts val="0"/>
              </a:spcAft>
              <a:buClr>
                <a:srgbClr val="1A1918"/>
              </a:buClr>
              <a:buSzPts val="1200"/>
              <a:buFont typeface="Calibri"/>
              <a:buChar char="•"/>
            </a:pPr>
            <a:r>
              <a:rPr lang="en-US" sz="1200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Every tool captured and posted within 48 hours</a:t>
            </a:r>
            <a:endParaRPr sz="1200">
              <a:solidFill>
                <a:srgbClr val="1A191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13"/>
          <p:cNvSpPr txBox="1"/>
          <p:nvPr/>
        </p:nvSpPr>
        <p:spPr>
          <a:xfrm>
            <a:off x="548640" y="3931920"/>
            <a:ext cx="80466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918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No application. Start with a conversation.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1918"/>
        </a:solidFill>
      </p:bgPr>
    </p:bg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4"/>
          <p:cNvSpPr txBox="1"/>
          <p:nvPr/>
        </p:nvSpPr>
        <p:spPr>
          <a:xfrm>
            <a:off x="548640" y="384048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4A853"/>
              </a:buClr>
              <a:buSzPts val="1000"/>
              <a:buFont typeface="Calibri"/>
              <a:buNone/>
            </a:pPr>
            <a:r>
              <a:rPr b="1" i="0" lang="en-US" sz="1000" u="none" cap="none" strike="noStrike">
                <a:solidFill>
                  <a:srgbClr val="D4A853"/>
                </a:solidFill>
                <a:latin typeface="Calibri"/>
                <a:ea typeface="Calibri"/>
                <a:cs typeface="Calibri"/>
                <a:sym typeface="Calibri"/>
              </a:rPr>
              <a:t>APPENDIX · HOW WE RUN HACKATHONS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26" name="Google Shape;326;p14"/>
          <p:cNvCxnSpPr/>
          <p:nvPr/>
        </p:nvCxnSpPr>
        <p:spPr>
          <a:xfrm>
            <a:off x="8138160" y="396850"/>
            <a:ext cx="181200" cy="98700"/>
          </a:xfrm>
          <a:prstGeom prst="straightConnector1">
            <a:avLst/>
          </a:prstGeom>
          <a:noFill/>
          <a:ln cap="flat" cmpd="sng" w="9525">
            <a:solidFill>
              <a:srgbClr val="BDB7A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27" name="Google Shape;327;p14"/>
          <p:cNvCxnSpPr/>
          <p:nvPr/>
        </p:nvCxnSpPr>
        <p:spPr>
          <a:xfrm>
            <a:off x="8319211" y="396850"/>
            <a:ext cx="148200" cy="131700"/>
          </a:xfrm>
          <a:prstGeom prst="straightConnector1">
            <a:avLst/>
          </a:prstGeom>
          <a:noFill/>
          <a:ln cap="flat" cmpd="sng" w="9525">
            <a:solidFill>
              <a:srgbClr val="BDB7A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28" name="Google Shape;328;p14"/>
          <p:cNvCxnSpPr/>
          <p:nvPr/>
        </p:nvCxnSpPr>
        <p:spPr>
          <a:xfrm flipH="1">
            <a:off x="8302711" y="396850"/>
            <a:ext cx="16500" cy="230400"/>
          </a:xfrm>
          <a:prstGeom prst="straightConnector1">
            <a:avLst/>
          </a:prstGeom>
          <a:noFill/>
          <a:ln cap="flat" cmpd="sng" w="9525">
            <a:solidFill>
              <a:srgbClr val="BDB7A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29" name="Google Shape;329;p14"/>
          <p:cNvCxnSpPr/>
          <p:nvPr/>
        </p:nvCxnSpPr>
        <p:spPr>
          <a:xfrm>
            <a:off x="8467344" y="363931"/>
            <a:ext cx="49500" cy="164700"/>
          </a:xfrm>
          <a:prstGeom prst="straightConnector1">
            <a:avLst/>
          </a:prstGeom>
          <a:noFill/>
          <a:ln cap="flat" cmpd="sng" w="9525">
            <a:solidFill>
              <a:srgbClr val="BDB7A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30" name="Google Shape;330;p14"/>
          <p:cNvCxnSpPr/>
          <p:nvPr/>
        </p:nvCxnSpPr>
        <p:spPr>
          <a:xfrm>
            <a:off x="8138160" y="495605"/>
            <a:ext cx="164700" cy="131700"/>
          </a:xfrm>
          <a:prstGeom prst="straightConnector1">
            <a:avLst/>
          </a:prstGeom>
          <a:noFill/>
          <a:ln cap="flat" cmpd="sng" w="9525">
            <a:solidFill>
              <a:srgbClr val="BDB7A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31" name="Google Shape;331;p14"/>
          <p:cNvSpPr/>
          <p:nvPr/>
        </p:nvSpPr>
        <p:spPr>
          <a:xfrm>
            <a:off x="8117586" y="475031"/>
            <a:ext cx="41100" cy="41100"/>
          </a:xfrm>
          <a:prstGeom prst="ellipse">
            <a:avLst/>
          </a:prstGeom>
          <a:solidFill>
            <a:srgbClr val="BDB7AA"/>
          </a:solidFill>
          <a:ln cap="flat" cmpd="sng" w="12700">
            <a:solidFill>
              <a:srgbClr val="BDB7A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14"/>
          <p:cNvSpPr/>
          <p:nvPr/>
        </p:nvSpPr>
        <p:spPr>
          <a:xfrm>
            <a:off x="8282178" y="359816"/>
            <a:ext cx="74100" cy="74100"/>
          </a:xfrm>
          <a:prstGeom prst="ellipse">
            <a:avLst/>
          </a:prstGeom>
          <a:solidFill>
            <a:srgbClr val="D4A853"/>
          </a:solidFill>
          <a:ln cap="flat" cmpd="sng" w="12700">
            <a:solidFill>
              <a:srgbClr val="D4A85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14"/>
          <p:cNvSpPr/>
          <p:nvPr/>
        </p:nvSpPr>
        <p:spPr>
          <a:xfrm>
            <a:off x="8446770" y="507949"/>
            <a:ext cx="41100" cy="41100"/>
          </a:xfrm>
          <a:prstGeom prst="ellipse">
            <a:avLst/>
          </a:prstGeom>
          <a:solidFill>
            <a:srgbClr val="BDB7AA"/>
          </a:solidFill>
          <a:ln cap="flat" cmpd="sng" w="12700">
            <a:solidFill>
              <a:srgbClr val="BDB7A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14"/>
          <p:cNvSpPr/>
          <p:nvPr/>
        </p:nvSpPr>
        <p:spPr>
          <a:xfrm>
            <a:off x="8282178" y="606704"/>
            <a:ext cx="41100" cy="41100"/>
          </a:xfrm>
          <a:prstGeom prst="ellipse">
            <a:avLst/>
          </a:prstGeom>
          <a:solidFill>
            <a:srgbClr val="BDB7AA"/>
          </a:solidFill>
          <a:ln cap="flat" cmpd="sng" w="12700">
            <a:solidFill>
              <a:srgbClr val="BDB7A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14"/>
          <p:cNvSpPr/>
          <p:nvPr/>
        </p:nvSpPr>
        <p:spPr>
          <a:xfrm>
            <a:off x="8496148" y="343357"/>
            <a:ext cx="41100" cy="41100"/>
          </a:xfrm>
          <a:prstGeom prst="ellipse">
            <a:avLst/>
          </a:prstGeom>
          <a:solidFill>
            <a:srgbClr val="BDB7AA"/>
          </a:solidFill>
          <a:ln cap="flat" cmpd="sng" w="12700">
            <a:solidFill>
              <a:srgbClr val="BDB7A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14"/>
          <p:cNvSpPr txBox="1"/>
          <p:nvPr/>
        </p:nvSpPr>
        <p:spPr>
          <a:xfrm>
            <a:off x="548640" y="4773168"/>
            <a:ext cx="4572000" cy="18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DB7AA"/>
              </a:buClr>
              <a:buSzPts val="800"/>
              <a:buFont typeface="Calibri"/>
              <a:buNone/>
            </a:pPr>
            <a:r>
              <a:rPr b="0" i="0" lang="en-US" sz="800" u="none" cap="none" strike="noStrike">
                <a:solidFill>
                  <a:srgbClr val="BDB7AA"/>
                </a:solidFill>
                <a:latin typeface="Calibri"/>
                <a:ea typeface="Calibri"/>
                <a:cs typeface="Calibri"/>
                <a:sym typeface="Calibri"/>
              </a:rPr>
              <a:t>State Capacity Ecosystem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14"/>
          <p:cNvSpPr txBox="1"/>
          <p:nvPr/>
        </p:nvSpPr>
        <p:spPr>
          <a:xfrm>
            <a:off x="548640" y="658368"/>
            <a:ext cx="80466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4EFE4"/>
              </a:buClr>
              <a:buSzPts val="2600"/>
              <a:buFont typeface="Calibri"/>
              <a:buNone/>
            </a:pPr>
            <a:r>
              <a:rPr b="1" i="0" lang="en-US" sz="2600" u="none" cap="none" strike="noStrike">
                <a:solidFill>
                  <a:srgbClr val="F4EFE4"/>
                </a:solidFill>
                <a:latin typeface="Calibri"/>
                <a:ea typeface="Calibri"/>
                <a:cs typeface="Calibri"/>
                <a:sym typeface="Calibri"/>
              </a:rPr>
              <a:t>The decision-maker seat is the difference between a hackathon and a proof point.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14"/>
          <p:cNvSpPr txBox="1"/>
          <p:nvPr/>
        </p:nvSpPr>
        <p:spPr>
          <a:xfrm>
            <a:off x="548640" y="1783080"/>
            <a:ext cx="3657600" cy="20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4A853"/>
              </a:buClr>
              <a:buSzPts val="900"/>
              <a:buFont typeface="Calibri"/>
              <a:buNone/>
            </a:pPr>
            <a:r>
              <a:rPr b="1" i="0" lang="en-US" sz="1100" u="none" cap="none" strike="noStrike">
                <a:solidFill>
                  <a:srgbClr val="D4A853"/>
                </a:solidFill>
                <a:latin typeface="Calibri"/>
                <a:ea typeface="Calibri"/>
                <a:cs typeface="Calibri"/>
                <a:sym typeface="Calibri"/>
              </a:rPr>
              <a:t>EVERY EVENT HAS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14"/>
          <p:cNvSpPr txBox="1"/>
          <p:nvPr/>
        </p:nvSpPr>
        <p:spPr>
          <a:xfrm>
            <a:off x="548640" y="2035678"/>
            <a:ext cx="3566100" cy="12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556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4EFE4"/>
              </a:buClr>
              <a:buSzPts val="1400"/>
              <a:buFont typeface="Calibri"/>
              <a:buChar char="•"/>
            </a:pPr>
            <a:r>
              <a:rPr b="0" i="0" lang="en-US" u="none" cap="none" strike="noStrike">
                <a:solidFill>
                  <a:srgbClr val="F4EFE4"/>
                </a:solidFill>
                <a:latin typeface="Calibri"/>
                <a:ea typeface="Calibri"/>
                <a:cs typeface="Calibri"/>
                <a:sym typeface="Calibri"/>
              </a:rPr>
              <a:t>A group of technologists building tools for government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342900" marR="0" rtl="0" algn="l">
              <a:spcBef>
                <a:spcPts val="800"/>
              </a:spcBef>
              <a:spcAft>
                <a:spcPts val="0"/>
              </a:spcAft>
              <a:buClr>
                <a:srgbClr val="F4EFE4"/>
              </a:buClr>
              <a:buSzPts val="1400"/>
              <a:buFont typeface="Calibri"/>
              <a:buChar char="•"/>
            </a:pPr>
            <a:r>
              <a:rPr b="0" i="0" lang="en-US" u="none" cap="none" strike="noStrike">
                <a:solidFill>
                  <a:srgbClr val="F4EFE4"/>
                </a:solidFill>
                <a:latin typeface="Calibri"/>
                <a:ea typeface="Calibri"/>
                <a:cs typeface="Calibri"/>
                <a:sym typeface="Calibri"/>
              </a:rPr>
              <a:t>At least one government person with real decision-making power in the room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14"/>
          <p:cNvSpPr txBox="1"/>
          <p:nvPr/>
        </p:nvSpPr>
        <p:spPr>
          <a:xfrm>
            <a:off x="4663440" y="1783080"/>
            <a:ext cx="3657600" cy="20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4A853"/>
              </a:buClr>
              <a:buSzPts val="900"/>
              <a:buFont typeface="Calibri"/>
              <a:buNone/>
            </a:pPr>
            <a:r>
              <a:rPr b="1" i="0" lang="en-US" sz="1100" u="none" cap="none" strike="noStrike">
                <a:solidFill>
                  <a:srgbClr val="D4A853"/>
                </a:solidFill>
                <a:latin typeface="Calibri"/>
                <a:ea typeface="Calibri"/>
                <a:cs typeface="Calibri"/>
                <a:sym typeface="Calibri"/>
              </a:rPr>
              <a:t>WE SAY NO WHEN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14"/>
          <p:cNvSpPr txBox="1"/>
          <p:nvPr/>
        </p:nvSpPr>
        <p:spPr>
          <a:xfrm>
            <a:off x="4663440" y="2035678"/>
            <a:ext cx="35661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556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4EFE4"/>
              </a:buClr>
              <a:buSzPts val="1400"/>
              <a:buFont typeface="Calibri"/>
              <a:buChar char="•"/>
            </a:pPr>
            <a:r>
              <a:rPr b="0" i="0" lang="en-US" u="none" cap="none" strike="noStrike">
                <a:solidFill>
                  <a:srgbClr val="F4EFE4"/>
                </a:solidFill>
                <a:latin typeface="Calibri"/>
                <a:ea typeface="Calibri"/>
                <a:cs typeface="Calibri"/>
                <a:sym typeface="Calibri"/>
              </a:rPr>
              <a:t>No decision-maker will commit to attending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342900" marR="0" rtl="0" algn="l">
              <a:spcBef>
                <a:spcPts val="800"/>
              </a:spcBef>
              <a:spcAft>
                <a:spcPts val="0"/>
              </a:spcAft>
              <a:buClr>
                <a:srgbClr val="F4EFE4"/>
              </a:buClr>
              <a:buSzPts val="1400"/>
              <a:buFont typeface="Calibri"/>
              <a:buChar char="•"/>
            </a:pPr>
            <a:r>
              <a:rPr b="0" i="0" lang="en-US" u="none" cap="none" strike="noStrike">
                <a:solidFill>
                  <a:srgbClr val="F4EFE4"/>
                </a:solidFill>
                <a:latin typeface="Calibri"/>
                <a:ea typeface="Calibri"/>
                <a:cs typeface="Calibri"/>
                <a:sym typeface="Calibri"/>
              </a:rPr>
              <a:t>The problem is political, not technical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1918"/>
        </a:solidFill>
      </p:bgPr>
    </p:bg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15"/>
          <p:cNvSpPr txBox="1"/>
          <p:nvPr/>
        </p:nvSpPr>
        <p:spPr>
          <a:xfrm>
            <a:off x="548640" y="384048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4A853"/>
              </a:buClr>
              <a:buSzPts val="1000"/>
              <a:buFont typeface="Calibri"/>
              <a:buNone/>
            </a:pPr>
            <a:r>
              <a:rPr b="1" i="0" lang="en-US" sz="1000" u="none" cap="none" strike="noStrike">
                <a:solidFill>
                  <a:srgbClr val="D4A853"/>
                </a:solidFill>
                <a:latin typeface="Calibri"/>
                <a:ea typeface="Calibri"/>
                <a:cs typeface="Calibri"/>
                <a:sym typeface="Calibri"/>
              </a:rPr>
              <a:t>APPENDIX · WHY IT WORKS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48" name="Google Shape;348;p15"/>
          <p:cNvCxnSpPr/>
          <p:nvPr/>
        </p:nvCxnSpPr>
        <p:spPr>
          <a:xfrm>
            <a:off x="8138160" y="396850"/>
            <a:ext cx="181200" cy="98700"/>
          </a:xfrm>
          <a:prstGeom prst="straightConnector1">
            <a:avLst/>
          </a:prstGeom>
          <a:noFill/>
          <a:ln cap="flat" cmpd="sng" w="9525">
            <a:solidFill>
              <a:srgbClr val="BDB7A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49" name="Google Shape;349;p15"/>
          <p:cNvCxnSpPr/>
          <p:nvPr/>
        </p:nvCxnSpPr>
        <p:spPr>
          <a:xfrm>
            <a:off x="8319211" y="396850"/>
            <a:ext cx="148200" cy="131700"/>
          </a:xfrm>
          <a:prstGeom prst="straightConnector1">
            <a:avLst/>
          </a:prstGeom>
          <a:noFill/>
          <a:ln cap="flat" cmpd="sng" w="9525">
            <a:solidFill>
              <a:srgbClr val="BDB7A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50" name="Google Shape;350;p15"/>
          <p:cNvCxnSpPr/>
          <p:nvPr/>
        </p:nvCxnSpPr>
        <p:spPr>
          <a:xfrm flipH="1">
            <a:off x="8302711" y="396850"/>
            <a:ext cx="16500" cy="230400"/>
          </a:xfrm>
          <a:prstGeom prst="straightConnector1">
            <a:avLst/>
          </a:prstGeom>
          <a:noFill/>
          <a:ln cap="flat" cmpd="sng" w="9525">
            <a:solidFill>
              <a:srgbClr val="BDB7A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51" name="Google Shape;351;p15"/>
          <p:cNvCxnSpPr/>
          <p:nvPr/>
        </p:nvCxnSpPr>
        <p:spPr>
          <a:xfrm>
            <a:off x="8467344" y="363931"/>
            <a:ext cx="49500" cy="164700"/>
          </a:xfrm>
          <a:prstGeom prst="straightConnector1">
            <a:avLst/>
          </a:prstGeom>
          <a:noFill/>
          <a:ln cap="flat" cmpd="sng" w="9525">
            <a:solidFill>
              <a:srgbClr val="BDB7A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52" name="Google Shape;352;p15"/>
          <p:cNvCxnSpPr/>
          <p:nvPr/>
        </p:nvCxnSpPr>
        <p:spPr>
          <a:xfrm>
            <a:off x="8138160" y="495605"/>
            <a:ext cx="164700" cy="131700"/>
          </a:xfrm>
          <a:prstGeom prst="straightConnector1">
            <a:avLst/>
          </a:prstGeom>
          <a:noFill/>
          <a:ln cap="flat" cmpd="sng" w="9525">
            <a:solidFill>
              <a:srgbClr val="BDB7A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53" name="Google Shape;353;p15"/>
          <p:cNvSpPr/>
          <p:nvPr/>
        </p:nvSpPr>
        <p:spPr>
          <a:xfrm>
            <a:off x="8117586" y="475031"/>
            <a:ext cx="41100" cy="41100"/>
          </a:xfrm>
          <a:prstGeom prst="ellipse">
            <a:avLst/>
          </a:prstGeom>
          <a:solidFill>
            <a:srgbClr val="BDB7AA"/>
          </a:solidFill>
          <a:ln cap="flat" cmpd="sng" w="12700">
            <a:solidFill>
              <a:srgbClr val="BDB7A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15"/>
          <p:cNvSpPr/>
          <p:nvPr/>
        </p:nvSpPr>
        <p:spPr>
          <a:xfrm>
            <a:off x="8282178" y="359816"/>
            <a:ext cx="74100" cy="74100"/>
          </a:xfrm>
          <a:prstGeom prst="ellipse">
            <a:avLst/>
          </a:prstGeom>
          <a:solidFill>
            <a:srgbClr val="D4A853"/>
          </a:solidFill>
          <a:ln cap="flat" cmpd="sng" w="12700">
            <a:solidFill>
              <a:srgbClr val="D4A85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15"/>
          <p:cNvSpPr/>
          <p:nvPr/>
        </p:nvSpPr>
        <p:spPr>
          <a:xfrm>
            <a:off x="8446770" y="507949"/>
            <a:ext cx="41100" cy="41100"/>
          </a:xfrm>
          <a:prstGeom prst="ellipse">
            <a:avLst/>
          </a:prstGeom>
          <a:solidFill>
            <a:srgbClr val="BDB7AA"/>
          </a:solidFill>
          <a:ln cap="flat" cmpd="sng" w="12700">
            <a:solidFill>
              <a:srgbClr val="BDB7A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15"/>
          <p:cNvSpPr/>
          <p:nvPr/>
        </p:nvSpPr>
        <p:spPr>
          <a:xfrm>
            <a:off x="8282178" y="606704"/>
            <a:ext cx="41100" cy="41100"/>
          </a:xfrm>
          <a:prstGeom prst="ellipse">
            <a:avLst/>
          </a:prstGeom>
          <a:solidFill>
            <a:srgbClr val="BDB7AA"/>
          </a:solidFill>
          <a:ln cap="flat" cmpd="sng" w="12700">
            <a:solidFill>
              <a:srgbClr val="BDB7A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15"/>
          <p:cNvSpPr/>
          <p:nvPr/>
        </p:nvSpPr>
        <p:spPr>
          <a:xfrm>
            <a:off x="8496148" y="343357"/>
            <a:ext cx="41100" cy="41100"/>
          </a:xfrm>
          <a:prstGeom prst="ellipse">
            <a:avLst/>
          </a:prstGeom>
          <a:solidFill>
            <a:srgbClr val="BDB7AA"/>
          </a:solidFill>
          <a:ln cap="flat" cmpd="sng" w="12700">
            <a:solidFill>
              <a:srgbClr val="BDB7A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15"/>
          <p:cNvSpPr txBox="1"/>
          <p:nvPr/>
        </p:nvSpPr>
        <p:spPr>
          <a:xfrm>
            <a:off x="548640" y="4773168"/>
            <a:ext cx="4572000" cy="18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DB7AA"/>
              </a:buClr>
              <a:buSzPts val="800"/>
              <a:buFont typeface="Calibri"/>
              <a:buNone/>
            </a:pPr>
            <a:r>
              <a:rPr b="0" i="0" lang="en-US" sz="800" u="none" cap="none" strike="noStrike">
                <a:solidFill>
                  <a:srgbClr val="BDB7AA"/>
                </a:solidFill>
                <a:latin typeface="Calibri"/>
                <a:ea typeface="Calibri"/>
                <a:cs typeface="Calibri"/>
                <a:sym typeface="Calibri"/>
              </a:rPr>
              <a:t>State Capacity Ecosystem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15"/>
          <p:cNvSpPr txBox="1"/>
          <p:nvPr/>
        </p:nvSpPr>
        <p:spPr>
          <a:xfrm>
            <a:off x="548640" y="658368"/>
            <a:ext cx="80466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4EFE4"/>
              </a:buClr>
              <a:buSzPts val="2600"/>
              <a:buFont typeface="Calibri"/>
              <a:buNone/>
            </a:pPr>
            <a:r>
              <a:rPr b="1" i="0" lang="en-US" sz="2600" u="none" cap="none" strike="noStrike">
                <a:solidFill>
                  <a:srgbClr val="F4EFE4"/>
                </a:solidFill>
                <a:latin typeface="Calibri"/>
                <a:ea typeface="Calibri"/>
                <a:cs typeface="Calibri"/>
                <a:sym typeface="Calibri"/>
              </a:rPr>
              <a:t>Visibility is the precondition. Three things move government.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15"/>
          <p:cNvSpPr/>
          <p:nvPr/>
        </p:nvSpPr>
        <p:spPr>
          <a:xfrm>
            <a:off x="548640" y="1828800"/>
            <a:ext cx="329100" cy="329100"/>
          </a:xfrm>
          <a:prstGeom prst="ellipse">
            <a:avLst/>
          </a:prstGeom>
          <a:solidFill>
            <a:srgbClr val="D4A853"/>
          </a:solidFill>
          <a:ln cap="flat" cmpd="sng" w="12700">
            <a:solidFill>
              <a:srgbClr val="D4A85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15"/>
          <p:cNvSpPr txBox="1"/>
          <p:nvPr/>
        </p:nvSpPr>
        <p:spPr>
          <a:xfrm>
            <a:off x="548640" y="1847088"/>
            <a:ext cx="329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1918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15"/>
          <p:cNvSpPr txBox="1"/>
          <p:nvPr/>
        </p:nvSpPr>
        <p:spPr>
          <a:xfrm>
            <a:off x="548640" y="2240280"/>
            <a:ext cx="23775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4EFE4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4EFE4"/>
                </a:solidFill>
                <a:latin typeface="Calibri"/>
                <a:ea typeface="Calibri"/>
                <a:cs typeface="Calibri"/>
                <a:sym typeface="Calibri"/>
              </a:rPr>
              <a:t>Proof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15"/>
          <p:cNvSpPr txBox="1"/>
          <p:nvPr/>
        </p:nvSpPr>
        <p:spPr>
          <a:xfrm>
            <a:off x="548640" y="2532888"/>
            <a:ext cx="23775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BDB7AA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BDB7AA"/>
                </a:solidFill>
                <a:latin typeface="Calibri"/>
                <a:ea typeface="Calibri"/>
                <a:cs typeface="Calibri"/>
                <a:sym typeface="Calibri"/>
              </a:rPr>
              <a:t>Working software, built by technologists and practitioners together, that shows government what is possible.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15"/>
          <p:cNvSpPr/>
          <p:nvPr/>
        </p:nvSpPr>
        <p:spPr>
          <a:xfrm>
            <a:off x="3291840" y="1828800"/>
            <a:ext cx="329100" cy="329100"/>
          </a:xfrm>
          <a:prstGeom prst="ellipse">
            <a:avLst/>
          </a:prstGeom>
          <a:solidFill>
            <a:srgbClr val="D4A853"/>
          </a:solidFill>
          <a:ln cap="flat" cmpd="sng" w="12700">
            <a:solidFill>
              <a:srgbClr val="D4A85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15"/>
          <p:cNvSpPr txBox="1"/>
          <p:nvPr/>
        </p:nvSpPr>
        <p:spPr>
          <a:xfrm>
            <a:off x="3291840" y="1847088"/>
            <a:ext cx="329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1918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15"/>
          <p:cNvSpPr txBox="1"/>
          <p:nvPr/>
        </p:nvSpPr>
        <p:spPr>
          <a:xfrm>
            <a:off x="3291840" y="2240280"/>
            <a:ext cx="23775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4EFE4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4EFE4"/>
                </a:solidFill>
                <a:latin typeface="Calibri"/>
                <a:ea typeface="Calibri"/>
                <a:cs typeface="Calibri"/>
                <a:sym typeface="Calibri"/>
              </a:rPr>
              <a:t>Method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15"/>
          <p:cNvSpPr txBox="1"/>
          <p:nvPr/>
        </p:nvSpPr>
        <p:spPr>
          <a:xfrm>
            <a:off x="3291840" y="2532888"/>
            <a:ext cx="23775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BDB7AA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BDB7AA"/>
                </a:solidFill>
                <a:latin typeface="Calibri"/>
                <a:ea typeface="Calibri"/>
                <a:cs typeface="Calibri"/>
                <a:sym typeface="Calibri"/>
              </a:rPr>
              <a:t>A reusable playbook, so the next room does not need us in it.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15"/>
          <p:cNvSpPr/>
          <p:nvPr/>
        </p:nvSpPr>
        <p:spPr>
          <a:xfrm>
            <a:off x="6035040" y="1828800"/>
            <a:ext cx="329100" cy="329100"/>
          </a:xfrm>
          <a:prstGeom prst="ellipse">
            <a:avLst/>
          </a:prstGeom>
          <a:solidFill>
            <a:srgbClr val="D4A853"/>
          </a:solidFill>
          <a:ln cap="flat" cmpd="sng" w="12700">
            <a:solidFill>
              <a:srgbClr val="D4A85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15"/>
          <p:cNvSpPr txBox="1"/>
          <p:nvPr/>
        </p:nvSpPr>
        <p:spPr>
          <a:xfrm>
            <a:off x="6035040" y="1847088"/>
            <a:ext cx="329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1918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1A1918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15"/>
          <p:cNvSpPr txBox="1"/>
          <p:nvPr/>
        </p:nvSpPr>
        <p:spPr>
          <a:xfrm>
            <a:off x="6035040" y="2240280"/>
            <a:ext cx="23775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4EFE4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4EFE4"/>
                </a:solidFill>
                <a:latin typeface="Calibri"/>
                <a:ea typeface="Calibri"/>
                <a:cs typeface="Calibri"/>
                <a:sym typeface="Calibri"/>
              </a:rPr>
              <a:t>Network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15"/>
          <p:cNvSpPr txBox="1"/>
          <p:nvPr/>
        </p:nvSpPr>
        <p:spPr>
          <a:xfrm>
            <a:off x="6035040" y="2532888"/>
            <a:ext cx="23775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BDB7AA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BDB7AA"/>
                </a:solidFill>
                <a:latin typeface="Calibri"/>
                <a:ea typeface="Calibri"/>
                <a:cs typeface="Calibri"/>
                <a:sym typeface="Calibri"/>
              </a:rPr>
              <a:t>A standing group of people that keeps producing</a:t>
            </a:r>
            <a:r>
              <a:rPr lang="en-US" sz="1100">
                <a:solidFill>
                  <a:srgbClr val="BDB7A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1100" u="none" cap="none" strike="noStrike">
                <a:solidFill>
                  <a:srgbClr val="BDB7AA"/>
                </a:solidFill>
                <a:latin typeface="Calibri"/>
                <a:ea typeface="Calibri"/>
                <a:cs typeface="Calibri"/>
                <a:sym typeface="Calibri"/>
              </a:rPr>
              <a:t>without our time as the bottleneck.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