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Lst>
  <p:sldSz cy="10058400" cx="7772400"/>
  <p:notesSz cx="10058400" cy="7772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3fa04f7386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3fa04f7386b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3fa04f7386b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statecapacityecosystem.com" TargetMode="External"/><Relationship Id="rId4" Type="http://schemas.openxmlformats.org/officeDocument/2006/relationships/hyperlink" Target="mailto:statecapacityecosystem@gmail.com" TargetMode="External"/><Relationship Id="rId11" Type="http://schemas.openxmlformats.org/officeDocument/2006/relationships/image" Target="../media/image4.png"/><Relationship Id="rId10" Type="http://schemas.openxmlformats.org/officeDocument/2006/relationships/image" Target="../media/image5.png"/><Relationship Id="rId12" Type="http://schemas.openxmlformats.org/officeDocument/2006/relationships/image" Target="../media/image2.png"/><Relationship Id="rId9" Type="http://schemas.openxmlformats.org/officeDocument/2006/relationships/image" Target="../media/image3.png"/><Relationship Id="rId5" Type="http://schemas.openxmlformats.org/officeDocument/2006/relationships/hyperlink" Target="https://statecapacityecosystem.substack.com" TargetMode="External"/><Relationship Id="rId6" Type="http://schemas.openxmlformats.org/officeDocument/2006/relationships/image" Target="../media/image7.png"/><Relationship Id="rId7" Type="http://schemas.openxmlformats.org/officeDocument/2006/relationships/image" Target="../media/image1.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FE4"/>
        </a:solidFill>
      </p:bgPr>
    </p:bg>
    <p:spTree>
      <p:nvGrpSpPr>
        <p:cNvPr id="15" name="Shape 15"/>
        <p:cNvGrpSpPr/>
        <p:nvPr/>
      </p:nvGrpSpPr>
      <p:grpSpPr>
        <a:xfrm>
          <a:off x="0" y="0"/>
          <a:ext cx="0" cy="0"/>
          <a:chOff x="0" y="0"/>
          <a:chExt cx="0" cy="0"/>
        </a:xfrm>
      </p:grpSpPr>
      <p:cxnSp>
        <p:nvCxnSpPr>
          <p:cNvPr id="16" name="Google Shape;16;p3"/>
          <p:cNvCxnSpPr/>
          <p:nvPr/>
        </p:nvCxnSpPr>
        <p:spPr>
          <a:xfrm>
            <a:off x="548640" y="512064"/>
            <a:ext cx="201300" cy="109800"/>
          </a:xfrm>
          <a:prstGeom prst="straightConnector1">
            <a:avLst/>
          </a:prstGeom>
          <a:noFill/>
          <a:ln cap="flat" cmpd="sng" w="9525">
            <a:solidFill>
              <a:srgbClr val="1A1918"/>
            </a:solidFill>
            <a:prstDash val="solid"/>
            <a:round/>
            <a:headEnd len="sm" w="sm" type="none"/>
            <a:tailEnd len="sm" w="sm" type="none"/>
          </a:ln>
        </p:spPr>
      </p:cxnSp>
      <p:cxnSp>
        <p:nvCxnSpPr>
          <p:cNvPr id="17" name="Google Shape;17;p3"/>
          <p:cNvCxnSpPr/>
          <p:nvPr/>
        </p:nvCxnSpPr>
        <p:spPr>
          <a:xfrm>
            <a:off x="749808" y="512064"/>
            <a:ext cx="164700" cy="146400"/>
          </a:xfrm>
          <a:prstGeom prst="straightConnector1">
            <a:avLst/>
          </a:prstGeom>
          <a:noFill/>
          <a:ln cap="flat" cmpd="sng" w="9525">
            <a:solidFill>
              <a:srgbClr val="1A1918"/>
            </a:solidFill>
            <a:prstDash val="solid"/>
            <a:round/>
            <a:headEnd len="sm" w="sm" type="none"/>
            <a:tailEnd len="sm" w="sm" type="none"/>
          </a:ln>
        </p:spPr>
      </p:cxnSp>
      <p:cxnSp>
        <p:nvCxnSpPr>
          <p:cNvPr id="18" name="Google Shape;18;p3"/>
          <p:cNvCxnSpPr/>
          <p:nvPr/>
        </p:nvCxnSpPr>
        <p:spPr>
          <a:xfrm flipH="1">
            <a:off x="731508" y="512064"/>
            <a:ext cx="18300" cy="255900"/>
          </a:xfrm>
          <a:prstGeom prst="straightConnector1">
            <a:avLst/>
          </a:prstGeom>
          <a:noFill/>
          <a:ln cap="flat" cmpd="sng" w="9525">
            <a:solidFill>
              <a:srgbClr val="1A1918"/>
            </a:solidFill>
            <a:prstDash val="solid"/>
            <a:round/>
            <a:headEnd len="sm" w="sm" type="none"/>
            <a:tailEnd len="sm" w="sm" type="none"/>
          </a:ln>
        </p:spPr>
      </p:cxnSp>
      <p:cxnSp>
        <p:nvCxnSpPr>
          <p:cNvPr id="19" name="Google Shape;19;p3"/>
          <p:cNvCxnSpPr/>
          <p:nvPr/>
        </p:nvCxnSpPr>
        <p:spPr>
          <a:xfrm>
            <a:off x="914400" y="475488"/>
            <a:ext cx="54900" cy="183000"/>
          </a:xfrm>
          <a:prstGeom prst="straightConnector1">
            <a:avLst/>
          </a:prstGeom>
          <a:noFill/>
          <a:ln cap="flat" cmpd="sng" w="9525">
            <a:solidFill>
              <a:srgbClr val="1A1918"/>
            </a:solidFill>
            <a:prstDash val="solid"/>
            <a:round/>
            <a:headEnd len="sm" w="sm" type="none"/>
            <a:tailEnd len="sm" w="sm" type="none"/>
          </a:ln>
        </p:spPr>
      </p:cxnSp>
      <p:cxnSp>
        <p:nvCxnSpPr>
          <p:cNvPr id="20" name="Google Shape;20;p3"/>
          <p:cNvCxnSpPr/>
          <p:nvPr/>
        </p:nvCxnSpPr>
        <p:spPr>
          <a:xfrm>
            <a:off x="548640" y="621792"/>
            <a:ext cx="183000" cy="146400"/>
          </a:xfrm>
          <a:prstGeom prst="straightConnector1">
            <a:avLst/>
          </a:prstGeom>
          <a:noFill/>
          <a:ln cap="flat" cmpd="sng" w="9525">
            <a:solidFill>
              <a:srgbClr val="1A1918"/>
            </a:solidFill>
            <a:prstDash val="solid"/>
            <a:round/>
            <a:headEnd len="sm" w="sm" type="none"/>
            <a:tailEnd len="sm" w="sm" type="none"/>
          </a:ln>
        </p:spPr>
      </p:cxnSp>
      <p:sp>
        <p:nvSpPr>
          <p:cNvPr id="21" name="Google Shape;21;p3"/>
          <p:cNvSpPr/>
          <p:nvPr/>
        </p:nvSpPr>
        <p:spPr>
          <a:xfrm>
            <a:off x="525780" y="598932"/>
            <a:ext cx="45600" cy="45600"/>
          </a:xfrm>
          <a:prstGeom prst="ellipse">
            <a:avLst/>
          </a:prstGeom>
          <a:solidFill>
            <a:srgbClr val="1A1918"/>
          </a:solidFill>
          <a:ln cap="flat" cmpd="sng" w="12700">
            <a:solidFill>
              <a:srgbClr val="1A19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708660" y="470916"/>
            <a:ext cx="82200" cy="82200"/>
          </a:xfrm>
          <a:prstGeom prst="ellipse">
            <a:avLst/>
          </a:prstGeom>
          <a:solidFill>
            <a:srgbClr val="D4A853"/>
          </a:solidFill>
          <a:ln cap="flat" cmpd="sng" w="12700">
            <a:solidFill>
              <a:srgbClr val="D4A85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a:off x="891540" y="635508"/>
            <a:ext cx="45600" cy="45600"/>
          </a:xfrm>
          <a:prstGeom prst="ellipse">
            <a:avLst/>
          </a:prstGeom>
          <a:solidFill>
            <a:srgbClr val="1A1918"/>
          </a:solidFill>
          <a:ln cap="flat" cmpd="sng" w="12700">
            <a:solidFill>
              <a:srgbClr val="1A19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a:off x="708660" y="745236"/>
            <a:ext cx="45600" cy="45600"/>
          </a:xfrm>
          <a:prstGeom prst="ellipse">
            <a:avLst/>
          </a:prstGeom>
          <a:solidFill>
            <a:srgbClr val="1A1918"/>
          </a:solidFill>
          <a:ln cap="flat" cmpd="sng" w="12700">
            <a:solidFill>
              <a:srgbClr val="1A19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a:off x="946404" y="452628"/>
            <a:ext cx="45600" cy="45600"/>
          </a:xfrm>
          <a:prstGeom prst="ellipse">
            <a:avLst/>
          </a:prstGeom>
          <a:solidFill>
            <a:srgbClr val="1A1918"/>
          </a:solidFill>
          <a:ln cap="flat" cmpd="sng" w="12700">
            <a:solidFill>
              <a:srgbClr val="1A19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txBox="1"/>
          <p:nvPr/>
        </p:nvSpPr>
        <p:spPr>
          <a:xfrm>
            <a:off x="1097280" y="457200"/>
            <a:ext cx="5486400" cy="32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918"/>
              </a:buClr>
              <a:buSzPts val="1700"/>
              <a:buFont typeface="Calibri"/>
              <a:buNone/>
            </a:pPr>
            <a:r>
              <a:rPr b="1" i="0" lang="en-US" sz="1700" u="none" cap="none" strike="noStrike">
                <a:solidFill>
                  <a:srgbClr val="1A1918"/>
                </a:solidFill>
                <a:latin typeface="Calibri"/>
                <a:ea typeface="Calibri"/>
                <a:cs typeface="Calibri"/>
                <a:sym typeface="Calibri"/>
              </a:rPr>
              <a:t>STATE CAPACITY ECOSYSTEM</a:t>
            </a:r>
            <a:endParaRPr b="0" i="0" sz="1700" u="none" cap="none" strike="noStrike">
              <a:solidFill>
                <a:schemeClr val="dk1"/>
              </a:solidFill>
              <a:latin typeface="Calibri"/>
              <a:ea typeface="Calibri"/>
              <a:cs typeface="Calibri"/>
              <a:sym typeface="Calibri"/>
            </a:endParaRPr>
          </a:p>
        </p:txBody>
      </p:sp>
      <p:sp>
        <p:nvSpPr>
          <p:cNvPr id="27" name="Google Shape;27;p3"/>
          <p:cNvSpPr txBox="1"/>
          <p:nvPr/>
        </p:nvSpPr>
        <p:spPr>
          <a:xfrm>
            <a:off x="1097280" y="755098"/>
            <a:ext cx="61266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675F"/>
              </a:buClr>
              <a:buSzPts val="1050"/>
              <a:buFont typeface="Calibri"/>
              <a:buNone/>
            </a:pPr>
            <a:r>
              <a:rPr b="0" i="1" lang="en-US" sz="1200" u="none" cap="none" strike="noStrike">
                <a:solidFill>
                  <a:srgbClr val="6B675F"/>
                </a:solidFill>
                <a:latin typeface="Calibri"/>
                <a:ea typeface="Calibri"/>
                <a:cs typeface="Calibri"/>
                <a:sym typeface="Calibri"/>
              </a:rPr>
              <a:t>The people helping government deliver find each other here.</a:t>
            </a:r>
            <a:endParaRPr b="0" i="0" sz="1200" u="none" cap="none" strike="noStrike">
              <a:solidFill>
                <a:schemeClr val="dk1"/>
              </a:solidFill>
              <a:latin typeface="Calibri"/>
              <a:ea typeface="Calibri"/>
              <a:cs typeface="Calibri"/>
              <a:sym typeface="Calibri"/>
            </a:endParaRPr>
          </a:p>
        </p:txBody>
      </p:sp>
      <p:sp>
        <p:nvSpPr>
          <p:cNvPr id="28" name="Google Shape;28;p3"/>
          <p:cNvSpPr txBox="1"/>
          <p:nvPr/>
        </p:nvSpPr>
        <p:spPr>
          <a:xfrm>
            <a:off x="548640" y="1280160"/>
            <a:ext cx="6675000"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A1918"/>
              </a:buClr>
              <a:buSzPts val="1300"/>
              <a:buFont typeface="Calibri"/>
              <a:buNone/>
            </a:pPr>
            <a:r>
              <a:rPr b="1" i="0" lang="en-US" u="none" cap="none" strike="noStrike">
                <a:solidFill>
                  <a:srgbClr val="1A1918"/>
                </a:solidFill>
                <a:latin typeface="Calibri"/>
                <a:ea typeface="Calibri"/>
                <a:cs typeface="Calibri"/>
                <a:sym typeface="Calibri"/>
              </a:rPr>
              <a:t>Map the ecosystem. Put technologists and practitioners in the same room and turn what they build into something government can use. Expand the community. Repeat.</a:t>
            </a:r>
            <a:endParaRPr b="0" i="0" u="none" cap="none" strike="noStrike">
              <a:solidFill>
                <a:schemeClr val="dk1"/>
              </a:solidFill>
              <a:latin typeface="Calibri"/>
              <a:ea typeface="Calibri"/>
              <a:cs typeface="Calibri"/>
              <a:sym typeface="Calibri"/>
            </a:endParaRPr>
          </a:p>
        </p:txBody>
      </p:sp>
      <p:sp>
        <p:nvSpPr>
          <p:cNvPr id="29" name="Google Shape;29;p3"/>
          <p:cNvSpPr txBox="1"/>
          <p:nvPr/>
        </p:nvSpPr>
        <p:spPr>
          <a:xfrm>
            <a:off x="548640" y="1899534"/>
            <a:ext cx="6675000" cy="4572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9B6E2A"/>
              </a:buClr>
              <a:buSzPts val="1050"/>
              <a:buFont typeface="Calibri"/>
              <a:buNone/>
            </a:pPr>
            <a:r>
              <a:rPr b="1" i="0" lang="en-US" sz="1200" u="none" cap="none" strike="noStrike">
                <a:solidFill>
                  <a:srgbClr val="9B6E2A"/>
                </a:solidFill>
                <a:latin typeface="Calibri"/>
                <a:ea typeface="Calibri"/>
                <a:cs typeface="Calibri"/>
                <a:sym typeface="Calibri"/>
              </a:rPr>
              <a:t>Vision  </a:t>
            </a:r>
            <a:r>
              <a:rPr b="0" i="0" lang="en-US" sz="1200" u="none" cap="none" strike="noStrike">
                <a:solidFill>
                  <a:srgbClr val="1A1918"/>
                </a:solidFill>
                <a:latin typeface="Calibri"/>
                <a:ea typeface="Calibri"/>
                <a:cs typeface="Calibri"/>
                <a:sym typeface="Calibri"/>
              </a:rPr>
              <a:t>A visible, connected ecosystem enabling a government with the talent, tools, and operating capacity to deliver for the people it serves.</a:t>
            </a:r>
            <a:endParaRPr b="0" i="0" sz="1200" u="none" cap="none" strike="noStrike">
              <a:solidFill>
                <a:schemeClr val="dk1"/>
              </a:solidFill>
              <a:latin typeface="Calibri"/>
              <a:ea typeface="Calibri"/>
              <a:cs typeface="Calibri"/>
              <a:sym typeface="Calibri"/>
            </a:endParaRPr>
          </a:p>
        </p:txBody>
      </p:sp>
      <p:sp>
        <p:nvSpPr>
          <p:cNvPr id="30" name="Google Shape;30;p3"/>
          <p:cNvSpPr txBox="1"/>
          <p:nvPr/>
        </p:nvSpPr>
        <p:spPr>
          <a:xfrm>
            <a:off x="548640" y="2465254"/>
            <a:ext cx="6400800" cy="20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B6E2A"/>
              </a:buClr>
              <a:buSzPts val="900"/>
              <a:buFont typeface="Calibri"/>
              <a:buNone/>
            </a:pPr>
            <a:r>
              <a:rPr b="1" i="0" lang="en-US" sz="1200" u="none" cap="none" strike="noStrike">
                <a:solidFill>
                  <a:srgbClr val="9B6E2A"/>
                </a:solidFill>
                <a:latin typeface="Calibri"/>
                <a:ea typeface="Calibri"/>
                <a:cs typeface="Calibri"/>
                <a:sym typeface="Calibri"/>
              </a:rPr>
              <a:t>WHAT WE DO</a:t>
            </a:r>
            <a:endParaRPr b="0" i="0" sz="1200" u="none" cap="none" strike="noStrike">
              <a:solidFill>
                <a:schemeClr val="dk1"/>
              </a:solidFill>
              <a:latin typeface="Calibri"/>
              <a:ea typeface="Calibri"/>
              <a:cs typeface="Calibri"/>
              <a:sym typeface="Calibri"/>
            </a:endParaRPr>
          </a:p>
        </p:txBody>
      </p:sp>
      <p:sp>
        <p:nvSpPr>
          <p:cNvPr id="31" name="Google Shape;31;p3"/>
          <p:cNvSpPr txBox="1"/>
          <p:nvPr/>
        </p:nvSpPr>
        <p:spPr>
          <a:xfrm>
            <a:off x="548640" y="4655050"/>
            <a:ext cx="6400800" cy="20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B6E2A"/>
              </a:buClr>
              <a:buSzPts val="900"/>
              <a:buFont typeface="Calibri"/>
              <a:buNone/>
            </a:pPr>
            <a:r>
              <a:rPr b="1" i="0" lang="en-US" sz="1200" u="none" cap="none" strike="noStrike">
                <a:solidFill>
                  <a:srgbClr val="9B6E2A"/>
                </a:solidFill>
                <a:latin typeface="Calibri"/>
                <a:ea typeface="Calibri"/>
                <a:cs typeface="Calibri"/>
                <a:sym typeface="Calibri"/>
              </a:rPr>
              <a:t>PROOF · STATE CAPACITY HACKATHON: A CIVIC TECH BUILD NIGHT</a:t>
            </a:r>
            <a:endParaRPr b="0" i="0" sz="1200" u="none" cap="none" strike="noStrike">
              <a:solidFill>
                <a:schemeClr val="dk1"/>
              </a:solidFill>
              <a:latin typeface="Calibri"/>
              <a:ea typeface="Calibri"/>
              <a:cs typeface="Calibri"/>
              <a:sym typeface="Calibri"/>
            </a:endParaRPr>
          </a:p>
        </p:txBody>
      </p:sp>
      <p:sp>
        <p:nvSpPr>
          <p:cNvPr id="32" name="Google Shape;32;p3"/>
          <p:cNvSpPr txBox="1"/>
          <p:nvPr/>
        </p:nvSpPr>
        <p:spPr>
          <a:xfrm>
            <a:off x="548640" y="4871861"/>
            <a:ext cx="64008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675F"/>
              </a:buClr>
              <a:buSzPts val="1050"/>
              <a:buFont typeface="Calibri"/>
              <a:buNone/>
            </a:pPr>
            <a:r>
              <a:rPr b="0" i="1" lang="en-US" sz="1200" u="none" cap="none" strike="noStrike">
                <a:solidFill>
                  <a:srgbClr val="6B675F"/>
                </a:solidFill>
                <a:latin typeface="Calibri"/>
                <a:ea typeface="Calibri"/>
                <a:cs typeface="Calibri"/>
                <a:sym typeface="Calibri"/>
              </a:rPr>
              <a:t>20+ tools built  ·  80+ builders  ·  one night</a:t>
            </a:r>
            <a:endParaRPr b="0" i="0" sz="1200" u="none" cap="none" strike="noStrike">
              <a:solidFill>
                <a:schemeClr val="dk1"/>
              </a:solidFill>
              <a:latin typeface="Calibri"/>
              <a:ea typeface="Calibri"/>
              <a:cs typeface="Calibri"/>
              <a:sym typeface="Calibri"/>
            </a:endParaRPr>
          </a:p>
        </p:txBody>
      </p:sp>
      <p:sp>
        <p:nvSpPr>
          <p:cNvPr id="33" name="Google Shape;33;p3"/>
          <p:cNvSpPr txBox="1"/>
          <p:nvPr/>
        </p:nvSpPr>
        <p:spPr>
          <a:xfrm>
            <a:off x="548640" y="6496848"/>
            <a:ext cx="2103000" cy="20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918"/>
              </a:buClr>
              <a:buSzPts val="950"/>
              <a:buFont typeface="Calibri"/>
              <a:buNone/>
            </a:pPr>
            <a:r>
              <a:rPr b="1" i="0" lang="en-US" sz="1000" u="none" cap="none" strike="noStrike">
                <a:solidFill>
                  <a:srgbClr val="1A1918"/>
                </a:solidFill>
                <a:latin typeface="Calibri"/>
                <a:ea typeface="Calibri"/>
                <a:cs typeface="Calibri"/>
                <a:sym typeface="Calibri"/>
              </a:rPr>
              <a:t>City Scroll</a:t>
            </a:r>
            <a:endParaRPr b="0" i="0" sz="1000" u="none" cap="none" strike="noStrike">
              <a:solidFill>
                <a:schemeClr val="dk1"/>
              </a:solidFill>
              <a:latin typeface="Calibri"/>
              <a:ea typeface="Calibri"/>
              <a:cs typeface="Calibri"/>
              <a:sym typeface="Calibri"/>
            </a:endParaRPr>
          </a:p>
        </p:txBody>
      </p:sp>
      <p:sp>
        <p:nvSpPr>
          <p:cNvPr id="34" name="Google Shape;34;p3"/>
          <p:cNvSpPr txBox="1"/>
          <p:nvPr/>
        </p:nvSpPr>
        <p:spPr>
          <a:xfrm>
            <a:off x="548640" y="6698016"/>
            <a:ext cx="2103000" cy="3657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B675F"/>
              </a:buClr>
              <a:buSzPts val="750"/>
              <a:buFont typeface="Calibri"/>
              <a:buNone/>
            </a:pPr>
            <a:r>
              <a:rPr b="0" i="0" lang="en-US" sz="1000" u="none" cap="none" strike="noStrike">
                <a:solidFill>
                  <a:srgbClr val="6B675F"/>
                </a:solidFill>
                <a:latin typeface="Calibri"/>
                <a:ea typeface="Calibri"/>
                <a:cs typeface="Calibri"/>
                <a:sym typeface="Calibri"/>
              </a:rPr>
              <a:t>Real-time search across NYC contracts, rezonings, and hearings.</a:t>
            </a:r>
            <a:endParaRPr b="0" i="0" sz="1000" u="none" cap="none" strike="noStrike">
              <a:solidFill>
                <a:schemeClr val="dk1"/>
              </a:solidFill>
              <a:latin typeface="Calibri"/>
              <a:ea typeface="Calibri"/>
              <a:cs typeface="Calibri"/>
              <a:sym typeface="Calibri"/>
            </a:endParaRPr>
          </a:p>
        </p:txBody>
      </p:sp>
      <p:sp>
        <p:nvSpPr>
          <p:cNvPr id="35" name="Google Shape;35;p3"/>
          <p:cNvSpPr txBox="1"/>
          <p:nvPr/>
        </p:nvSpPr>
        <p:spPr>
          <a:xfrm>
            <a:off x="2788920" y="6496848"/>
            <a:ext cx="2103000" cy="20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918"/>
              </a:buClr>
              <a:buSzPts val="950"/>
              <a:buFont typeface="Calibri"/>
              <a:buNone/>
            </a:pPr>
            <a:r>
              <a:rPr b="1" i="0" lang="en-US" sz="1000" u="none" cap="none" strike="noStrike">
                <a:solidFill>
                  <a:srgbClr val="1A1918"/>
                </a:solidFill>
                <a:latin typeface="Calibri"/>
                <a:ea typeface="Calibri"/>
                <a:cs typeface="Calibri"/>
                <a:sym typeface="Calibri"/>
              </a:rPr>
              <a:t>Tideline</a:t>
            </a:r>
            <a:endParaRPr b="0" i="0" sz="1000" u="none" cap="none" strike="noStrike">
              <a:solidFill>
                <a:schemeClr val="dk1"/>
              </a:solidFill>
              <a:latin typeface="Calibri"/>
              <a:ea typeface="Calibri"/>
              <a:cs typeface="Calibri"/>
              <a:sym typeface="Calibri"/>
            </a:endParaRPr>
          </a:p>
        </p:txBody>
      </p:sp>
      <p:sp>
        <p:nvSpPr>
          <p:cNvPr id="36" name="Google Shape;36;p3"/>
          <p:cNvSpPr txBox="1"/>
          <p:nvPr/>
        </p:nvSpPr>
        <p:spPr>
          <a:xfrm>
            <a:off x="2788920" y="6698016"/>
            <a:ext cx="2103000" cy="3657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B675F"/>
              </a:buClr>
              <a:buSzPts val="750"/>
              <a:buFont typeface="Calibri"/>
              <a:buNone/>
            </a:pPr>
            <a:r>
              <a:rPr b="0" i="0" lang="en-US" sz="1000" u="none" cap="none" strike="noStrike">
                <a:solidFill>
                  <a:srgbClr val="6B675F"/>
                </a:solidFill>
                <a:latin typeface="Calibri"/>
                <a:ea typeface="Calibri"/>
                <a:cs typeface="Calibri"/>
                <a:sym typeface="Calibri"/>
              </a:rPr>
              <a:t>Maps 1,754 capital projects against citywide flood-resilience status.</a:t>
            </a:r>
            <a:endParaRPr b="0" i="0" sz="1000" u="none" cap="none" strike="noStrike">
              <a:solidFill>
                <a:schemeClr val="dk1"/>
              </a:solidFill>
              <a:latin typeface="Calibri"/>
              <a:ea typeface="Calibri"/>
              <a:cs typeface="Calibri"/>
              <a:sym typeface="Calibri"/>
            </a:endParaRPr>
          </a:p>
        </p:txBody>
      </p:sp>
      <p:sp>
        <p:nvSpPr>
          <p:cNvPr id="37" name="Google Shape;37;p3"/>
          <p:cNvSpPr txBox="1"/>
          <p:nvPr/>
        </p:nvSpPr>
        <p:spPr>
          <a:xfrm>
            <a:off x="5029200" y="6496848"/>
            <a:ext cx="2103000" cy="20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918"/>
              </a:buClr>
              <a:buSzPts val="950"/>
              <a:buFont typeface="Calibri"/>
              <a:buNone/>
            </a:pPr>
            <a:r>
              <a:rPr b="1" i="0" lang="en-US" sz="1000" u="none" cap="none" strike="noStrike">
                <a:solidFill>
                  <a:srgbClr val="1A1918"/>
                </a:solidFill>
                <a:latin typeface="Calibri"/>
                <a:ea typeface="Calibri"/>
                <a:cs typeface="Calibri"/>
                <a:sym typeface="Calibri"/>
              </a:rPr>
              <a:t>A Day in Mamdanistan</a:t>
            </a:r>
            <a:endParaRPr b="0" i="0" sz="1000" u="none" cap="none" strike="noStrike">
              <a:solidFill>
                <a:schemeClr val="dk1"/>
              </a:solidFill>
              <a:latin typeface="Calibri"/>
              <a:ea typeface="Calibri"/>
              <a:cs typeface="Calibri"/>
              <a:sym typeface="Calibri"/>
            </a:endParaRPr>
          </a:p>
        </p:txBody>
      </p:sp>
      <p:sp>
        <p:nvSpPr>
          <p:cNvPr id="38" name="Google Shape;38;p3"/>
          <p:cNvSpPr txBox="1"/>
          <p:nvPr/>
        </p:nvSpPr>
        <p:spPr>
          <a:xfrm>
            <a:off x="5029200" y="6698016"/>
            <a:ext cx="2103000" cy="3657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B675F"/>
              </a:buClr>
              <a:buSzPts val="750"/>
              <a:buFont typeface="Calibri"/>
              <a:buNone/>
            </a:pPr>
            <a:r>
              <a:rPr b="0" i="0" lang="en-US" sz="1000" u="none" cap="none" strike="noStrike">
                <a:solidFill>
                  <a:srgbClr val="6B675F"/>
                </a:solidFill>
                <a:latin typeface="Calibri"/>
                <a:ea typeface="Calibri"/>
                <a:cs typeface="Calibri"/>
                <a:sym typeface="Calibri"/>
              </a:rPr>
              <a:t>A playable satire of everyday bureaucratic friction.</a:t>
            </a:r>
            <a:endParaRPr b="0" i="0" sz="1000" u="none" cap="none" strike="noStrike">
              <a:solidFill>
                <a:schemeClr val="dk1"/>
              </a:solidFill>
              <a:latin typeface="Calibri"/>
              <a:ea typeface="Calibri"/>
              <a:cs typeface="Calibri"/>
              <a:sym typeface="Calibri"/>
            </a:endParaRPr>
          </a:p>
        </p:txBody>
      </p:sp>
      <p:sp>
        <p:nvSpPr>
          <p:cNvPr id="39" name="Google Shape;39;p3"/>
          <p:cNvSpPr txBox="1"/>
          <p:nvPr/>
        </p:nvSpPr>
        <p:spPr>
          <a:xfrm>
            <a:off x="548640" y="7137155"/>
            <a:ext cx="6400800" cy="20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B6E2A"/>
              </a:buClr>
              <a:buSzPts val="900"/>
              <a:buFont typeface="Calibri"/>
              <a:buNone/>
            </a:pPr>
            <a:r>
              <a:rPr b="1" i="0" lang="en-US" sz="1200" u="none" cap="none" strike="noStrike">
                <a:solidFill>
                  <a:srgbClr val="9B6E2A"/>
                </a:solidFill>
                <a:latin typeface="Calibri"/>
                <a:ea typeface="Calibri"/>
                <a:cs typeface="Calibri"/>
                <a:sym typeface="Calibri"/>
              </a:rPr>
              <a:t>TEAM</a:t>
            </a:r>
            <a:endParaRPr b="0" i="0" sz="1200" u="none" cap="none" strike="noStrike">
              <a:solidFill>
                <a:schemeClr val="dk1"/>
              </a:solidFill>
              <a:latin typeface="Calibri"/>
              <a:ea typeface="Calibri"/>
              <a:cs typeface="Calibri"/>
              <a:sym typeface="Calibri"/>
            </a:endParaRPr>
          </a:p>
        </p:txBody>
      </p:sp>
      <p:sp>
        <p:nvSpPr>
          <p:cNvPr id="40" name="Google Shape;40;p3"/>
          <p:cNvSpPr txBox="1"/>
          <p:nvPr/>
        </p:nvSpPr>
        <p:spPr>
          <a:xfrm>
            <a:off x="548640" y="8218792"/>
            <a:ext cx="1645800" cy="18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918"/>
              </a:buClr>
              <a:buSzPts val="900"/>
              <a:buFont typeface="Calibri"/>
              <a:buNone/>
            </a:pPr>
            <a:r>
              <a:rPr b="1" i="0" lang="en-US" sz="1000" u="none" cap="none" strike="noStrike">
                <a:solidFill>
                  <a:srgbClr val="1A1918"/>
                </a:solidFill>
                <a:latin typeface="Calibri"/>
                <a:ea typeface="Calibri"/>
                <a:cs typeface="Calibri"/>
                <a:sym typeface="Calibri"/>
              </a:rPr>
              <a:t>Henry Grunzweig</a:t>
            </a:r>
            <a:endParaRPr b="0" i="0" sz="1000" u="none" cap="none" strike="noStrike">
              <a:solidFill>
                <a:schemeClr val="dk1"/>
              </a:solidFill>
              <a:latin typeface="Calibri"/>
              <a:ea typeface="Calibri"/>
              <a:cs typeface="Calibri"/>
              <a:sym typeface="Calibri"/>
            </a:endParaRPr>
          </a:p>
        </p:txBody>
      </p:sp>
      <p:sp>
        <p:nvSpPr>
          <p:cNvPr id="41" name="Google Shape;41;p3"/>
          <p:cNvSpPr txBox="1"/>
          <p:nvPr/>
        </p:nvSpPr>
        <p:spPr>
          <a:xfrm>
            <a:off x="548640" y="8401672"/>
            <a:ext cx="1645800" cy="18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B6E2A"/>
              </a:buClr>
              <a:buSzPts val="750"/>
              <a:buFont typeface="Calibri"/>
              <a:buNone/>
            </a:pPr>
            <a:r>
              <a:rPr b="0" i="0" lang="en-US" sz="1000" u="none" cap="none" strike="noStrike">
                <a:solidFill>
                  <a:srgbClr val="9B6E2A"/>
                </a:solidFill>
                <a:latin typeface="Calibri"/>
                <a:ea typeface="Calibri"/>
                <a:cs typeface="Calibri"/>
                <a:sym typeface="Calibri"/>
              </a:rPr>
              <a:t>Vision and partnerships</a:t>
            </a:r>
            <a:endParaRPr b="0" i="0" sz="1000" u="none" cap="none" strike="noStrike">
              <a:solidFill>
                <a:schemeClr val="dk1"/>
              </a:solidFill>
              <a:latin typeface="Calibri"/>
              <a:ea typeface="Calibri"/>
              <a:cs typeface="Calibri"/>
              <a:sym typeface="Calibri"/>
            </a:endParaRPr>
          </a:p>
        </p:txBody>
      </p:sp>
      <p:sp>
        <p:nvSpPr>
          <p:cNvPr id="42" name="Google Shape;42;p3"/>
          <p:cNvSpPr txBox="1"/>
          <p:nvPr/>
        </p:nvSpPr>
        <p:spPr>
          <a:xfrm>
            <a:off x="2240280" y="8218792"/>
            <a:ext cx="1645800" cy="18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918"/>
              </a:buClr>
              <a:buSzPts val="900"/>
              <a:buFont typeface="Calibri"/>
              <a:buNone/>
            </a:pPr>
            <a:r>
              <a:rPr b="1" i="0" lang="en-US" sz="1000" u="none" cap="none" strike="noStrike">
                <a:solidFill>
                  <a:srgbClr val="1A1918"/>
                </a:solidFill>
                <a:latin typeface="Calibri"/>
                <a:ea typeface="Calibri"/>
                <a:cs typeface="Calibri"/>
                <a:sym typeface="Calibri"/>
              </a:rPr>
              <a:t>Tal Roded</a:t>
            </a:r>
            <a:endParaRPr b="0" i="0" sz="1000" u="none" cap="none" strike="noStrike">
              <a:solidFill>
                <a:schemeClr val="dk1"/>
              </a:solidFill>
              <a:latin typeface="Calibri"/>
              <a:ea typeface="Calibri"/>
              <a:cs typeface="Calibri"/>
              <a:sym typeface="Calibri"/>
            </a:endParaRPr>
          </a:p>
        </p:txBody>
      </p:sp>
      <p:sp>
        <p:nvSpPr>
          <p:cNvPr id="43" name="Google Shape;43;p3"/>
          <p:cNvSpPr txBox="1"/>
          <p:nvPr/>
        </p:nvSpPr>
        <p:spPr>
          <a:xfrm>
            <a:off x="2240280" y="8401672"/>
            <a:ext cx="1645800" cy="18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B6E2A"/>
              </a:buClr>
              <a:buSzPts val="750"/>
              <a:buFont typeface="Calibri"/>
              <a:buNone/>
            </a:pPr>
            <a:r>
              <a:rPr b="0" i="0" lang="en-US" sz="1000" u="none" cap="none" strike="noStrike">
                <a:solidFill>
                  <a:srgbClr val="9B6E2A"/>
                </a:solidFill>
                <a:latin typeface="Calibri"/>
                <a:ea typeface="Calibri"/>
                <a:cs typeface="Calibri"/>
                <a:sym typeface="Calibri"/>
              </a:rPr>
              <a:t>Data and technology</a:t>
            </a:r>
            <a:endParaRPr b="0" i="0" sz="1000" u="none" cap="none" strike="noStrike">
              <a:solidFill>
                <a:schemeClr val="dk1"/>
              </a:solidFill>
              <a:latin typeface="Calibri"/>
              <a:ea typeface="Calibri"/>
              <a:cs typeface="Calibri"/>
              <a:sym typeface="Calibri"/>
            </a:endParaRPr>
          </a:p>
        </p:txBody>
      </p:sp>
      <p:sp>
        <p:nvSpPr>
          <p:cNvPr id="44" name="Google Shape;44;p3"/>
          <p:cNvSpPr txBox="1"/>
          <p:nvPr/>
        </p:nvSpPr>
        <p:spPr>
          <a:xfrm>
            <a:off x="3931920" y="8218792"/>
            <a:ext cx="1645800" cy="18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918"/>
              </a:buClr>
              <a:buSzPts val="900"/>
              <a:buFont typeface="Calibri"/>
              <a:buNone/>
            </a:pPr>
            <a:r>
              <a:rPr b="1" i="0" lang="en-US" sz="1000" u="none" cap="none" strike="noStrike">
                <a:solidFill>
                  <a:srgbClr val="1A1918"/>
                </a:solidFill>
                <a:latin typeface="Calibri"/>
                <a:ea typeface="Calibri"/>
                <a:cs typeface="Calibri"/>
                <a:sym typeface="Calibri"/>
              </a:rPr>
              <a:t>Jeremie Ponak</a:t>
            </a:r>
            <a:endParaRPr b="0" i="0" sz="1000" u="none" cap="none" strike="noStrike">
              <a:solidFill>
                <a:schemeClr val="dk1"/>
              </a:solidFill>
              <a:latin typeface="Calibri"/>
              <a:ea typeface="Calibri"/>
              <a:cs typeface="Calibri"/>
              <a:sym typeface="Calibri"/>
            </a:endParaRPr>
          </a:p>
        </p:txBody>
      </p:sp>
      <p:sp>
        <p:nvSpPr>
          <p:cNvPr id="45" name="Google Shape;45;p3"/>
          <p:cNvSpPr txBox="1"/>
          <p:nvPr/>
        </p:nvSpPr>
        <p:spPr>
          <a:xfrm>
            <a:off x="3931920" y="8401672"/>
            <a:ext cx="1645800" cy="18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B6E2A"/>
              </a:buClr>
              <a:buSzPts val="750"/>
              <a:buFont typeface="Calibri"/>
              <a:buNone/>
            </a:pPr>
            <a:r>
              <a:rPr b="0" i="0" lang="en-US" sz="1000" u="none" cap="none" strike="noStrike">
                <a:solidFill>
                  <a:srgbClr val="9B6E2A"/>
                </a:solidFill>
                <a:latin typeface="Calibri"/>
                <a:ea typeface="Calibri"/>
                <a:cs typeface="Calibri"/>
                <a:sym typeface="Calibri"/>
              </a:rPr>
              <a:t>Policy and programs</a:t>
            </a:r>
            <a:endParaRPr b="0" i="0" sz="1000" u="none" cap="none" strike="noStrike">
              <a:solidFill>
                <a:schemeClr val="dk1"/>
              </a:solidFill>
              <a:latin typeface="Calibri"/>
              <a:ea typeface="Calibri"/>
              <a:cs typeface="Calibri"/>
              <a:sym typeface="Calibri"/>
            </a:endParaRPr>
          </a:p>
        </p:txBody>
      </p:sp>
      <p:sp>
        <p:nvSpPr>
          <p:cNvPr id="46" name="Google Shape;46;p3"/>
          <p:cNvSpPr txBox="1"/>
          <p:nvPr/>
        </p:nvSpPr>
        <p:spPr>
          <a:xfrm>
            <a:off x="5623560" y="8218792"/>
            <a:ext cx="1645800" cy="18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918"/>
              </a:buClr>
              <a:buSzPts val="900"/>
              <a:buFont typeface="Calibri"/>
              <a:buNone/>
            </a:pPr>
            <a:r>
              <a:rPr b="1" i="0" lang="en-US" sz="1000" u="none" cap="none" strike="noStrike">
                <a:solidFill>
                  <a:srgbClr val="1A1918"/>
                </a:solidFill>
                <a:latin typeface="Calibri"/>
                <a:ea typeface="Calibri"/>
                <a:cs typeface="Calibri"/>
                <a:sym typeface="Calibri"/>
              </a:rPr>
              <a:t>Sourabh Chakraborty</a:t>
            </a:r>
            <a:endParaRPr b="0" i="0" sz="1000" u="none" cap="none" strike="noStrike">
              <a:solidFill>
                <a:schemeClr val="dk1"/>
              </a:solidFill>
              <a:latin typeface="Calibri"/>
              <a:ea typeface="Calibri"/>
              <a:cs typeface="Calibri"/>
              <a:sym typeface="Calibri"/>
            </a:endParaRPr>
          </a:p>
        </p:txBody>
      </p:sp>
      <p:sp>
        <p:nvSpPr>
          <p:cNvPr id="47" name="Google Shape;47;p3"/>
          <p:cNvSpPr txBox="1"/>
          <p:nvPr/>
        </p:nvSpPr>
        <p:spPr>
          <a:xfrm>
            <a:off x="5623560" y="8401672"/>
            <a:ext cx="1645800" cy="18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B6E2A"/>
              </a:buClr>
              <a:buSzPts val="750"/>
              <a:buFont typeface="Calibri"/>
              <a:buNone/>
            </a:pPr>
            <a:r>
              <a:rPr b="0" i="0" lang="en-US" sz="1000" u="none" cap="none" strike="noStrike">
                <a:solidFill>
                  <a:srgbClr val="9B6E2A"/>
                </a:solidFill>
                <a:latin typeface="Calibri"/>
                <a:ea typeface="Calibri"/>
                <a:cs typeface="Calibri"/>
                <a:sym typeface="Calibri"/>
              </a:rPr>
              <a:t>Tools and community</a:t>
            </a:r>
            <a:endParaRPr b="0" i="0" sz="1000" u="none" cap="none" strike="noStrike">
              <a:solidFill>
                <a:schemeClr val="dk1"/>
              </a:solidFill>
              <a:latin typeface="Calibri"/>
              <a:ea typeface="Calibri"/>
              <a:cs typeface="Calibri"/>
              <a:sym typeface="Calibri"/>
            </a:endParaRPr>
          </a:p>
        </p:txBody>
      </p:sp>
      <p:sp>
        <p:nvSpPr>
          <p:cNvPr id="48" name="Google Shape;48;p3"/>
          <p:cNvSpPr txBox="1"/>
          <p:nvPr/>
        </p:nvSpPr>
        <p:spPr>
          <a:xfrm>
            <a:off x="548640" y="8778240"/>
            <a:ext cx="6675000" cy="25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A1918"/>
              </a:buClr>
              <a:buSzPts val="1200"/>
              <a:buFont typeface="Calibri"/>
              <a:buNone/>
            </a:pPr>
            <a:r>
              <a:rPr b="1" i="0" lang="en-US" sz="1100" u="none" cap="none" strike="noStrike">
                <a:solidFill>
                  <a:srgbClr val="1A1918"/>
                </a:solidFill>
                <a:latin typeface="Calibri"/>
                <a:ea typeface="Calibri"/>
                <a:cs typeface="Calibri"/>
                <a:sym typeface="Calibri"/>
              </a:rPr>
              <a:t>Interested in partnering or building with us?</a:t>
            </a:r>
            <a:endParaRPr b="0" i="0" sz="1100" u="none" cap="none" strike="noStrike">
              <a:solidFill>
                <a:schemeClr val="dk1"/>
              </a:solidFill>
              <a:latin typeface="Calibri"/>
              <a:ea typeface="Calibri"/>
              <a:cs typeface="Calibri"/>
              <a:sym typeface="Calibri"/>
            </a:endParaRPr>
          </a:p>
        </p:txBody>
      </p:sp>
      <p:sp>
        <p:nvSpPr>
          <p:cNvPr id="49" name="Google Shape;49;p3"/>
          <p:cNvSpPr txBox="1"/>
          <p:nvPr/>
        </p:nvSpPr>
        <p:spPr>
          <a:xfrm>
            <a:off x="548640" y="9070848"/>
            <a:ext cx="66750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B6E2A"/>
              </a:buClr>
              <a:buSzPts val="950"/>
              <a:buFont typeface="Calibri"/>
              <a:buNone/>
            </a:pPr>
            <a:r>
              <a:rPr b="0" i="0" lang="en-US" sz="1000" u="sng" cap="none" strike="noStrike">
                <a:solidFill>
                  <a:schemeClr val="hlink"/>
                </a:solidFill>
                <a:latin typeface="Calibri"/>
                <a:ea typeface="Calibri"/>
                <a:cs typeface="Calibri"/>
                <a:sym typeface="Calibri"/>
                <a:hlinkClick r:id="rId3"/>
              </a:rPr>
              <a:t>statecapacityecosystem.com</a:t>
            </a:r>
            <a:r>
              <a:rPr b="0" i="0" lang="en-US" sz="1000" u="none" cap="none" strike="noStrike">
                <a:solidFill>
                  <a:srgbClr val="6B675F"/>
                </a:solidFill>
                <a:latin typeface="Calibri"/>
                <a:ea typeface="Calibri"/>
                <a:cs typeface="Calibri"/>
                <a:sym typeface="Calibri"/>
              </a:rPr>
              <a:t>  |  </a:t>
            </a:r>
            <a:r>
              <a:rPr b="0" i="0" lang="en-US" sz="1000" u="sng" cap="none" strike="noStrike">
                <a:solidFill>
                  <a:schemeClr val="hlink"/>
                </a:solidFill>
                <a:latin typeface="Calibri"/>
                <a:ea typeface="Calibri"/>
                <a:cs typeface="Calibri"/>
                <a:sym typeface="Calibri"/>
                <a:hlinkClick r:id="rId4"/>
              </a:rPr>
              <a:t>statecapacityecosystem@gmail.com</a:t>
            </a:r>
            <a:r>
              <a:rPr b="0" i="0" lang="en-US" sz="1000" u="none" cap="none" strike="noStrike">
                <a:solidFill>
                  <a:srgbClr val="6B675F"/>
                </a:solidFill>
                <a:latin typeface="Calibri"/>
                <a:ea typeface="Calibri"/>
                <a:cs typeface="Calibri"/>
                <a:sym typeface="Calibri"/>
              </a:rPr>
              <a:t>  |  </a:t>
            </a:r>
            <a:r>
              <a:rPr b="0" i="0" lang="en-US" sz="1000" u="sng" cap="none" strike="noStrike">
                <a:solidFill>
                  <a:schemeClr val="hlink"/>
                </a:solidFill>
                <a:latin typeface="Calibri"/>
                <a:ea typeface="Calibri"/>
                <a:cs typeface="Calibri"/>
                <a:sym typeface="Calibri"/>
                <a:hlinkClick r:id="rId5"/>
              </a:rPr>
              <a:t>statecapacityecosystem.substack.com</a:t>
            </a:r>
            <a:endParaRPr b="0" i="0" sz="1000" u="none" cap="none" strike="noStrike">
              <a:solidFill>
                <a:schemeClr val="dk1"/>
              </a:solidFill>
              <a:latin typeface="Calibri"/>
              <a:ea typeface="Calibri"/>
              <a:cs typeface="Calibri"/>
              <a:sym typeface="Calibri"/>
            </a:endParaRPr>
          </a:p>
        </p:txBody>
      </p:sp>
      <p:pic>
        <p:nvPicPr>
          <p:cNvPr descr="/home/claude/work/assets/build_tideline.png" id="50" name="Google Shape;50;p3"/>
          <p:cNvPicPr preferRelativeResize="0"/>
          <p:nvPr/>
        </p:nvPicPr>
        <p:blipFill rotWithShape="1">
          <a:blip r:embed="rId6">
            <a:alphaModFix/>
          </a:blip>
          <a:srcRect b="0" l="0" r="0" t="0"/>
          <a:stretch/>
        </p:blipFill>
        <p:spPr>
          <a:xfrm>
            <a:off x="2772471" y="5162279"/>
            <a:ext cx="2133602" cy="1280161"/>
          </a:xfrm>
          <a:prstGeom prst="rect">
            <a:avLst/>
          </a:prstGeom>
          <a:noFill/>
          <a:ln>
            <a:noFill/>
          </a:ln>
        </p:spPr>
      </p:pic>
      <p:pic>
        <p:nvPicPr>
          <p:cNvPr descr="/home/claude/work/assets/build_mamdanistan.png" id="51" name="Google Shape;51;p3"/>
          <p:cNvPicPr preferRelativeResize="0"/>
          <p:nvPr/>
        </p:nvPicPr>
        <p:blipFill rotWithShape="1">
          <a:blip r:embed="rId7">
            <a:alphaModFix/>
          </a:blip>
          <a:srcRect b="0" l="0" r="0" t="0"/>
          <a:stretch/>
        </p:blipFill>
        <p:spPr>
          <a:xfrm>
            <a:off x="5042022" y="5162279"/>
            <a:ext cx="2133600" cy="1280161"/>
          </a:xfrm>
          <a:prstGeom prst="rect">
            <a:avLst/>
          </a:prstGeom>
          <a:noFill/>
          <a:ln>
            <a:noFill/>
          </a:ln>
        </p:spPr>
      </p:pic>
      <p:pic>
        <p:nvPicPr>
          <p:cNvPr descr="/home/claude/work/assets/team_henry.png" id="52" name="Google Shape;52;p3"/>
          <p:cNvPicPr preferRelativeResize="0"/>
          <p:nvPr/>
        </p:nvPicPr>
        <p:blipFill rotWithShape="1">
          <a:blip r:embed="rId8">
            <a:alphaModFix/>
          </a:blip>
          <a:srcRect b="0" l="0" r="0" t="0"/>
          <a:stretch/>
        </p:blipFill>
        <p:spPr>
          <a:xfrm>
            <a:off x="549849" y="7510850"/>
            <a:ext cx="685800" cy="685800"/>
          </a:xfrm>
          <a:prstGeom prst="rect">
            <a:avLst/>
          </a:prstGeom>
          <a:noFill/>
          <a:ln>
            <a:noFill/>
          </a:ln>
        </p:spPr>
      </p:pic>
      <p:pic>
        <p:nvPicPr>
          <p:cNvPr descr="/home/claude/work/assets/team_tal.png" id="53" name="Google Shape;53;p3"/>
          <p:cNvPicPr preferRelativeResize="0"/>
          <p:nvPr/>
        </p:nvPicPr>
        <p:blipFill rotWithShape="1">
          <a:blip r:embed="rId9">
            <a:alphaModFix/>
          </a:blip>
          <a:srcRect b="0" l="0" r="0" t="0"/>
          <a:stretch/>
        </p:blipFill>
        <p:spPr>
          <a:xfrm>
            <a:off x="2255923" y="7510850"/>
            <a:ext cx="685800" cy="685800"/>
          </a:xfrm>
          <a:prstGeom prst="rect">
            <a:avLst/>
          </a:prstGeom>
          <a:noFill/>
          <a:ln>
            <a:noFill/>
          </a:ln>
        </p:spPr>
      </p:pic>
      <p:pic>
        <p:nvPicPr>
          <p:cNvPr descr="/home/claude/work/assets/team_jeremie.png" id="54" name="Google Shape;54;p3"/>
          <p:cNvPicPr preferRelativeResize="0"/>
          <p:nvPr/>
        </p:nvPicPr>
        <p:blipFill rotWithShape="1">
          <a:blip r:embed="rId10">
            <a:alphaModFix/>
          </a:blip>
          <a:srcRect b="0" l="0" r="0" t="0"/>
          <a:stretch/>
        </p:blipFill>
        <p:spPr>
          <a:xfrm>
            <a:off x="3946354" y="7510850"/>
            <a:ext cx="685800" cy="685800"/>
          </a:xfrm>
          <a:prstGeom prst="rect">
            <a:avLst/>
          </a:prstGeom>
          <a:noFill/>
          <a:ln>
            <a:noFill/>
          </a:ln>
        </p:spPr>
      </p:pic>
      <p:pic>
        <p:nvPicPr>
          <p:cNvPr descr="/home/claude/work/assets/team_sourabh.png" id="55" name="Google Shape;55;p3"/>
          <p:cNvPicPr preferRelativeResize="0"/>
          <p:nvPr/>
        </p:nvPicPr>
        <p:blipFill rotWithShape="1">
          <a:blip r:embed="rId11">
            <a:alphaModFix/>
          </a:blip>
          <a:srcRect b="0" l="0" r="0" t="0"/>
          <a:stretch/>
        </p:blipFill>
        <p:spPr>
          <a:xfrm>
            <a:off x="5668071" y="7510850"/>
            <a:ext cx="685800" cy="685800"/>
          </a:xfrm>
          <a:prstGeom prst="rect">
            <a:avLst/>
          </a:prstGeom>
          <a:noFill/>
          <a:ln>
            <a:noFill/>
          </a:ln>
        </p:spPr>
      </p:pic>
      <p:pic>
        <p:nvPicPr>
          <p:cNvPr id="56" name="Google Shape;56;p3"/>
          <p:cNvPicPr preferRelativeResize="0"/>
          <p:nvPr/>
        </p:nvPicPr>
        <p:blipFill>
          <a:blip r:embed="rId12">
            <a:alphaModFix/>
          </a:blip>
          <a:stretch>
            <a:fillRect/>
          </a:stretch>
        </p:blipFill>
        <p:spPr>
          <a:xfrm>
            <a:off x="484639" y="5162291"/>
            <a:ext cx="2173875" cy="1280150"/>
          </a:xfrm>
          <a:prstGeom prst="rect">
            <a:avLst/>
          </a:prstGeom>
          <a:noFill/>
          <a:ln>
            <a:noFill/>
          </a:ln>
        </p:spPr>
      </p:pic>
      <p:sp>
        <p:nvSpPr>
          <p:cNvPr id="57" name="Google Shape;57;p3"/>
          <p:cNvSpPr/>
          <p:nvPr/>
        </p:nvSpPr>
        <p:spPr>
          <a:xfrm>
            <a:off x="548640" y="2783104"/>
            <a:ext cx="2011800" cy="567000"/>
          </a:xfrm>
          <a:prstGeom prst="roundRect">
            <a:avLst>
              <a:gd fmla="val 12903" name="adj"/>
            </a:avLst>
          </a:prstGeom>
          <a:solidFill>
            <a:srgbClr val="F4EFE4"/>
          </a:solidFill>
          <a:ln cap="flat" cmpd="sng" w="19050">
            <a:solidFill>
              <a:srgbClr val="D4A85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txBox="1"/>
          <p:nvPr/>
        </p:nvSpPr>
        <p:spPr>
          <a:xfrm>
            <a:off x="548640" y="2856256"/>
            <a:ext cx="2011800" cy="23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1918"/>
              </a:buClr>
              <a:buSzPts val="1250"/>
              <a:buFont typeface="Calibri"/>
              <a:buNone/>
            </a:pPr>
            <a:r>
              <a:rPr b="1" i="0" lang="en-US" sz="1200" u="none" cap="none" strike="noStrike">
                <a:solidFill>
                  <a:srgbClr val="1A1918"/>
                </a:solidFill>
                <a:latin typeface="Calibri"/>
                <a:ea typeface="Calibri"/>
                <a:cs typeface="Calibri"/>
                <a:sym typeface="Calibri"/>
              </a:rPr>
              <a:t>Ecosystem</a:t>
            </a:r>
            <a:endParaRPr b="0" i="0" sz="1200" u="none" cap="none" strike="noStrike">
              <a:solidFill>
                <a:srgbClr val="000000"/>
              </a:solidFill>
              <a:latin typeface="Calibri"/>
              <a:ea typeface="Calibri"/>
              <a:cs typeface="Calibri"/>
              <a:sym typeface="Calibri"/>
            </a:endParaRPr>
          </a:p>
        </p:txBody>
      </p:sp>
      <p:sp>
        <p:nvSpPr>
          <p:cNvPr id="59" name="Google Shape;59;p3"/>
          <p:cNvSpPr txBox="1"/>
          <p:nvPr/>
        </p:nvSpPr>
        <p:spPr>
          <a:xfrm>
            <a:off x="548640" y="3094000"/>
            <a:ext cx="2011800" cy="20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9B6E2A"/>
              </a:buClr>
              <a:buSzPts val="850"/>
              <a:buFont typeface="Calibri"/>
              <a:buNone/>
            </a:pPr>
            <a:r>
              <a:rPr b="0" i="0" lang="en-US" sz="1000" u="none" cap="none" strike="noStrike">
                <a:solidFill>
                  <a:srgbClr val="9B6E2A"/>
                </a:solidFill>
                <a:latin typeface="Calibri"/>
                <a:ea typeface="Calibri"/>
                <a:cs typeface="Calibri"/>
                <a:sym typeface="Calibri"/>
              </a:rPr>
              <a:t>We map who does what</a:t>
            </a:r>
            <a:endParaRPr b="0" i="0" sz="1000" u="none" cap="none" strike="noStrike">
              <a:solidFill>
                <a:srgbClr val="000000"/>
              </a:solidFill>
              <a:latin typeface="Calibri"/>
              <a:ea typeface="Calibri"/>
              <a:cs typeface="Calibri"/>
              <a:sym typeface="Calibri"/>
            </a:endParaRPr>
          </a:p>
        </p:txBody>
      </p:sp>
      <p:sp>
        <p:nvSpPr>
          <p:cNvPr id="60" name="Google Shape;60;p3"/>
          <p:cNvSpPr txBox="1"/>
          <p:nvPr/>
        </p:nvSpPr>
        <p:spPr>
          <a:xfrm>
            <a:off x="548640" y="3606064"/>
            <a:ext cx="2011800" cy="8688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A1918"/>
              </a:buClr>
              <a:buSzPts val="850"/>
              <a:buFont typeface="Calibri"/>
              <a:buNone/>
            </a:pPr>
            <a:r>
              <a:rPr b="0" i="0" lang="en-US" sz="1000" u="none" cap="none" strike="noStrike">
                <a:solidFill>
                  <a:srgbClr val="1A1918"/>
                </a:solidFill>
                <a:latin typeface="Calibri"/>
                <a:ea typeface="Calibri"/>
                <a:cs typeface="Calibri"/>
                <a:sym typeface="Calibri"/>
              </a:rPr>
              <a:t>Search, a</a:t>
            </a:r>
            <a:r>
              <a:rPr lang="en-US" sz="1000">
                <a:solidFill>
                  <a:srgbClr val="1A1918"/>
                </a:solidFill>
                <a:latin typeface="Calibri"/>
                <a:ea typeface="Calibri"/>
                <a:cs typeface="Calibri"/>
                <a:sym typeface="Calibri"/>
              </a:rPr>
              <a:t> </a:t>
            </a:r>
            <a:r>
              <a:rPr b="0" i="0" lang="en-US" sz="1000" u="none" cap="none" strike="noStrike">
                <a:solidFill>
                  <a:srgbClr val="1A1918"/>
                </a:solidFill>
                <a:latin typeface="Calibri"/>
                <a:ea typeface="Calibri"/>
                <a:cs typeface="Calibri"/>
                <a:sym typeface="Calibri"/>
              </a:rPr>
              <a:t>Directory of 329 organizations, Connect for people and problems, and an Affinity Map. The</a:t>
            </a:r>
            <a:r>
              <a:rPr lang="en-US" sz="1000">
                <a:solidFill>
                  <a:srgbClr val="1A1918"/>
                </a:solidFill>
                <a:latin typeface="Calibri"/>
                <a:ea typeface="Calibri"/>
                <a:cs typeface="Calibri"/>
                <a:sym typeface="Calibri"/>
              </a:rPr>
              <a:t>se databases help surface </a:t>
            </a:r>
            <a:r>
              <a:rPr b="0" i="0" lang="en-US" sz="1000" u="none" cap="none" strike="noStrike">
                <a:solidFill>
                  <a:srgbClr val="1A1918"/>
                </a:solidFill>
                <a:latin typeface="Calibri"/>
                <a:ea typeface="Calibri"/>
                <a:cs typeface="Calibri"/>
                <a:sym typeface="Calibri"/>
              </a:rPr>
              <a:t>the problems and partners for the next event.</a:t>
            </a:r>
            <a:endParaRPr b="0" i="0" sz="1000" u="none" cap="none" strike="noStrike">
              <a:solidFill>
                <a:srgbClr val="000000"/>
              </a:solidFill>
              <a:latin typeface="Calibri"/>
              <a:ea typeface="Calibri"/>
              <a:cs typeface="Calibri"/>
              <a:sym typeface="Calibri"/>
            </a:endParaRPr>
          </a:p>
        </p:txBody>
      </p:sp>
      <p:sp>
        <p:nvSpPr>
          <p:cNvPr id="61" name="Google Shape;61;p3"/>
          <p:cNvSpPr/>
          <p:nvPr/>
        </p:nvSpPr>
        <p:spPr>
          <a:xfrm>
            <a:off x="2880360" y="2783104"/>
            <a:ext cx="2011800" cy="567000"/>
          </a:xfrm>
          <a:prstGeom prst="roundRect">
            <a:avLst>
              <a:gd fmla="val 12903" name="adj"/>
            </a:avLst>
          </a:prstGeom>
          <a:solidFill>
            <a:srgbClr val="F4EFE4"/>
          </a:solidFill>
          <a:ln cap="flat" cmpd="sng" w="19050">
            <a:solidFill>
              <a:srgbClr val="D4A85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txBox="1"/>
          <p:nvPr/>
        </p:nvSpPr>
        <p:spPr>
          <a:xfrm>
            <a:off x="2880360" y="2856256"/>
            <a:ext cx="2011800" cy="23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1918"/>
              </a:buClr>
              <a:buSzPts val="1250"/>
              <a:buFont typeface="Calibri"/>
              <a:buNone/>
            </a:pPr>
            <a:r>
              <a:rPr b="1" i="0" lang="en-US" sz="1200" u="none" cap="none" strike="noStrike">
                <a:solidFill>
                  <a:srgbClr val="1A1918"/>
                </a:solidFill>
                <a:latin typeface="Calibri"/>
                <a:ea typeface="Calibri"/>
                <a:cs typeface="Calibri"/>
                <a:sym typeface="Calibri"/>
              </a:rPr>
              <a:t>Events</a:t>
            </a:r>
            <a:endParaRPr b="0" i="0" sz="1200" u="none" cap="none" strike="noStrike">
              <a:solidFill>
                <a:srgbClr val="000000"/>
              </a:solidFill>
              <a:latin typeface="Calibri"/>
              <a:ea typeface="Calibri"/>
              <a:cs typeface="Calibri"/>
              <a:sym typeface="Calibri"/>
            </a:endParaRPr>
          </a:p>
        </p:txBody>
      </p:sp>
      <p:sp>
        <p:nvSpPr>
          <p:cNvPr id="63" name="Google Shape;63;p3"/>
          <p:cNvSpPr txBox="1"/>
          <p:nvPr/>
        </p:nvSpPr>
        <p:spPr>
          <a:xfrm>
            <a:off x="2880360" y="3094000"/>
            <a:ext cx="2011800" cy="20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9B6E2A"/>
              </a:buClr>
              <a:buSzPts val="850"/>
              <a:buFont typeface="Calibri"/>
              <a:buNone/>
            </a:pPr>
            <a:r>
              <a:rPr b="0" i="0" lang="en-US" sz="1000" u="none" cap="none" strike="noStrike">
                <a:solidFill>
                  <a:srgbClr val="9B6E2A"/>
                </a:solidFill>
                <a:latin typeface="Calibri"/>
                <a:ea typeface="Calibri"/>
                <a:cs typeface="Calibri"/>
                <a:sym typeface="Calibri"/>
              </a:rPr>
              <a:t>We run the room</a:t>
            </a:r>
            <a:endParaRPr b="0" i="0" sz="1000" u="none" cap="none" strike="noStrike">
              <a:solidFill>
                <a:srgbClr val="000000"/>
              </a:solidFill>
              <a:latin typeface="Calibri"/>
              <a:ea typeface="Calibri"/>
              <a:cs typeface="Calibri"/>
              <a:sym typeface="Calibri"/>
            </a:endParaRPr>
          </a:p>
        </p:txBody>
      </p:sp>
      <p:sp>
        <p:nvSpPr>
          <p:cNvPr id="64" name="Google Shape;64;p3"/>
          <p:cNvSpPr txBox="1"/>
          <p:nvPr/>
        </p:nvSpPr>
        <p:spPr>
          <a:xfrm>
            <a:off x="2880360" y="3606064"/>
            <a:ext cx="2011800" cy="8688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A1918"/>
              </a:buClr>
              <a:buSzPts val="850"/>
              <a:buFont typeface="Calibri"/>
              <a:buNone/>
            </a:pPr>
            <a:r>
              <a:rPr b="0" i="0" lang="en-US" sz="1000" u="none" cap="none" strike="noStrike">
                <a:solidFill>
                  <a:srgbClr val="1A1918"/>
                </a:solidFill>
                <a:latin typeface="Calibri"/>
                <a:ea typeface="Calibri"/>
                <a:cs typeface="Calibri"/>
                <a:sym typeface="Calibri"/>
              </a:rPr>
              <a:t>Hackathons are the flagship; demo nights and salons help fill the calendar. A government decision-maker is in every room. Every event ends with working tools and new relationships.</a:t>
            </a:r>
            <a:endParaRPr b="0" i="0" sz="1000" u="none" cap="none" strike="noStrike">
              <a:solidFill>
                <a:srgbClr val="000000"/>
              </a:solidFill>
              <a:latin typeface="Calibri"/>
              <a:ea typeface="Calibri"/>
              <a:cs typeface="Calibri"/>
              <a:sym typeface="Calibri"/>
            </a:endParaRPr>
          </a:p>
        </p:txBody>
      </p:sp>
      <p:sp>
        <p:nvSpPr>
          <p:cNvPr id="65" name="Google Shape;65;p3"/>
          <p:cNvSpPr/>
          <p:nvPr/>
        </p:nvSpPr>
        <p:spPr>
          <a:xfrm>
            <a:off x="5212080" y="2783104"/>
            <a:ext cx="2011800" cy="567000"/>
          </a:xfrm>
          <a:prstGeom prst="roundRect">
            <a:avLst>
              <a:gd fmla="val 12903" name="adj"/>
            </a:avLst>
          </a:prstGeom>
          <a:solidFill>
            <a:srgbClr val="F4EFE4"/>
          </a:solidFill>
          <a:ln cap="flat" cmpd="sng" w="19050">
            <a:solidFill>
              <a:srgbClr val="D4A85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txBox="1"/>
          <p:nvPr/>
        </p:nvSpPr>
        <p:spPr>
          <a:xfrm>
            <a:off x="5212080" y="2856256"/>
            <a:ext cx="2011800" cy="23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1918"/>
              </a:buClr>
              <a:buSzPts val="1250"/>
              <a:buFont typeface="Calibri"/>
              <a:buNone/>
            </a:pPr>
            <a:r>
              <a:rPr b="1" i="0" lang="en-US" sz="1200" u="none" cap="none" strike="noStrike">
                <a:solidFill>
                  <a:srgbClr val="1A1918"/>
                </a:solidFill>
                <a:latin typeface="Calibri"/>
                <a:ea typeface="Calibri"/>
                <a:cs typeface="Calibri"/>
                <a:sym typeface="Calibri"/>
              </a:rPr>
              <a:t>Community</a:t>
            </a:r>
            <a:endParaRPr b="0" i="0" sz="1200" u="none" cap="none" strike="noStrike">
              <a:solidFill>
                <a:srgbClr val="000000"/>
              </a:solidFill>
              <a:latin typeface="Calibri"/>
              <a:ea typeface="Calibri"/>
              <a:cs typeface="Calibri"/>
              <a:sym typeface="Calibri"/>
            </a:endParaRPr>
          </a:p>
        </p:txBody>
      </p:sp>
      <p:sp>
        <p:nvSpPr>
          <p:cNvPr id="67" name="Google Shape;67;p3"/>
          <p:cNvSpPr txBox="1"/>
          <p:nvPr/>
        </p:nvSpPr>
        <p:spPr>
          <a:xfrm>
            <a:off x="5212080" y="3094000"/>
            <a:ext cx="2011800" cy="20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9B6E2A"/>
              </a:buClr>
              <a:buSzPts val="850"/>
              <a:buFont typeface="Calibri"/>
              <a:buNone/>
            </a:pPr>
            <a:r>
              <a:rPr b="0" i="0" lang="en-US" sz="1000" u="none" cap="none" strike="noStrike">
                <a:solidFill>
                  <a:srgbClr val="9B6E2A"/>
                </a:solidFill>
                <a:latin typeface="Calibri"/>
                <a:ea typeface="Calibri"/>
                <a:cs typeface="Calibri"/>
                <a:sym typeface="Calibri"/>
              </a:rPr>
              <a:t>We keep people connected</a:t>
            </a:r>
            <a:endParaRPr b="0" i="0" sz="1000" u="none" cap="none" strike="noStrike">
              <a:solidFill>
                <a:srgbClr val="000000"/>
              </a:solidFill>
              <a:latin typeface="Calibri"/>
              <a:ea typeface="Calibri"/>
              <a:cs typeface="Calibri"/>
              <a:sym typeface="Calibri"/>
            </a:endParaRPr>
          </a:p>
        </p:txBody>
      </p:sp>
      <p:sp>
        <p:nvSpPr>
          <p:cNvPr id="68" name="Google Shape;68;p3"/>
          <p:cNvSpPr txBox="1"/>
          <p:nvPr/>
        </p:nvSpPr>
        <p:spPr>
          <a:xfrm>
            <a:off x="5212080" y="3606064"/>
            <a:ext cx="2011800" cy="8688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A1918"/>
              </a:buClr>
              <a:buSzPts val="850"/>
              <a:buFont typeface="Calibri"/>
              <a:buNone/>
            </a:pPr>
            <a:r>
              <a:rPr b="0" i="0" lang="en-US" sz="1000" u="none" cap="none" strike="noStrike">
                <a:solidFill>
                  <a:srgbClr val="1A1918"/>
                </a:solidFill>
                <a:latin typeface="Calibri"/>
                <a:ea typeface="Calibri"/>
                <a:cs typeface="Calibri"/>
                <a:sym typeface="Calibri"/>
              </a:rPr>
              <a:t>Slack and Substack between events, playbooks so anyone can run the format, and Proof Points for every tool built. The community adds itself to the map, and the loop turns again.</a:t>
            </a:r>
            <a:endParaRPr b="0" i="0" sz="1000" u="none" cap="none" strike="noStrike">
              <a:solidFill>
                <a:srgbClr val="000000"/>
              </a:solidFill>
              <a:latin typeface="Calibri"/>
              <a:ea typeface="Calibri"/>
              <a:cs typeface="Calibri"/>
              <a:sym typeface="Calibri"/>
            </a:endParaRPr>
          </a:p>
        </p:txBody>
      </p:sp>
      <p:cxnSp>
        <p:nvCxnSpPr>
          <p:cNvPr id="69" name="Google Shape;69;p3"/>
          <p:cNvCxnSpPr/>
          <p:nvPr/>
        </p:nvCxnSpPr>
        <p:spPr>
          <a:xfrm>
            <a:off x="2560320" y="3066568"/>
            <a:ext cx="320100" cy="0"/>
          </a:xfrm>
          <a:prstGeom prst="straightConnector1">
            <a:avLst/>
          </a:prstGeom>
          <a:noFill/>
          <a:ln cap="flat" cmpd="sng" w="19050">
            <a:solidFill>
              <a:srgbClr val="D4A853"/>
            </a:solidFill>
            <a:prstDash val="solid"/>
            <a:round/>
            <a:headEnd len="sm" w="sm" type="none"/>
            <a:tailEnd len="med" w="med" type="triangle"/>
          </a:ln>
        </p:spPr>
      </p:cxnSp>
      <p:cxnSp>
        <p:nvCxnSpPr>
          <p:cNvPr id="70" name="Google Shape;70;p3"/>
          <p:cNvCxnSpPr/>
          <p:nvPr/>
        </p:nvCxnSpPr>
        <p:spPr>
          <a:xfrm>
            <a:off x="4892040" y="3066568"/>
            <a:ext cx="320100" cy="0"/>
          </a:xfrm>
          <a:prstGeom prst="straightConnector1">
            <a:avLst/>
          </a:prstGeom>
          <a:noFill/>
          <a:ln cap="flat" cmpd="sng" w="19050">
            <a:solidFill>
              <a:srgbClr val="D4A853"/>
            </a:solidFill>
            <a:prstDash val="solid"/>
            <a:round/>
            <a:headEnd len="sm" w="sm" type="none"/>
            <a:tailEnd len="med" w="med" type="triangle"/>
          </a:ln>
        </p:spPr>
      </p:cxnSp>
      <p:cxnSp>
        <p:nvCxnSpPr>
          <p:cNvPr id="71" name="Google Shape;71;p3"/>
          <p:cNvCxnSpPr/>
          <p:nvPr/>
        </p:nvCxnSpPr>
        <p:spPr>
          <a:xfrm>
            <a:off x="6949440" y="3350032"/>
            <a:ext cx="0" cy="128100"/>
          </a:xfrm>
          <a:prstGeom prst="straightConnector1">
            <a:avLst/>
          </a:prstGeom>
          <a:noFill/>
          <a:ln cap="flat" cmpd="sng" w="19050">
            <a:solidFill>
              <a:srgbClr val="D4A853"/>
            </a:solidFill>
            <a:prstDash val="solid"/>
            <a:round/>
            <a:headEnd len="sm" w="sm" type="none"/>
            <a:tailEnd len="sm" w="sm" type="none"/>
          </a:ln>
        </p:spPr>
      </p:cxnSp>
      <p:cxnSp>
        <p:nvCxnSpPr>
          <p:cNvPr id="72" name="Google Shape;72;p3"/>
          <p:cNvCxnSpPr/>
          <p:nvPr/>
        </p:nvCxnSpPr>
        <p:spPr>
          <a:xfrm>
            <a:off x="1554480" y="3478048"/>
            <a:ext cx="5394900" cy="0"/>
          </a:xfrm>
          <a:prstGeom prst="straightConnector1">
            <a:avLst/>
          </a:prstGeom>
          <a:noFill/>
          <a:ln cap="flat" cmpd="sng" w="19050">
            <a:solidFill>
              <a:srgbClr val="D4A853"/>
            </a:solidFill>
            <a:prstDash val="solid"/>
            <a:round/>
            <a:headEnd len="sm" w="sm" type="none"/>
            <a:tailEnd len="sm" w="sm" type="none"/>
          </a:ln>
        </p:spPr>
      </p:cxnSp>
      <p:cxnSp>
        <p:nvCxnSpPr>
          <p:cNvPr id="73" name="Google Shape;73;p3"/>
          <p:cNvCxnSpPr/>
          <p:nvPr/>
        </p:nvCxnSpPr>
        <p:spPr>
          <a:xfrm>
            <a:off x="1554480" y="3350032"/>
            <a:ext cx="0" cy="128100"/>
          </a:xfrm>
          <a:prstGeom prst="straightConnector1">
            <a:avLst/>
          </a:prstGeom>
          <a:noFill/>
          <a:ln cap="flat" cmpd="sng" w="19050">
            <a:solidFill>
              <a:srgbClr val="D4A853"/>
            </a:solidFill>
            <a:prstDash val="solid"/>
            <a:round/>
            <a:headEnd len="med" w="med" type="triangle"/>
            <a:tailEnd len="sm" w="sm" type="none"/>
          </a:ln>
        </p:spPr>
      </p:cxn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